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7"/>
  </p:notesMasterIdLst>
  <p:handoutMasterIdLst>
    <p:handoutMasterId r:id="rId58"/>
  </p:handoutMasterIdLst>
  <p:sldIdLst>
    <p:sldId id="347" r:id="rId2"/>
    <p:sldId id="348" r:id="rId3"/>
    <p:sldId id="402" r:id="rId4"/>
    <p:sldId id="349" r:id="rId5"/>
    <p:sldId id="263" r:id="rId6"/>
    <p:sldId id="382" r:id="rId7"/>
    <p:sldId id="351" r:id="rId8"/>
    <p:sldId id="308" r:id="rId9"/>
    <p:sldId id="352" r:id="rId10"/>
    <p:sldId id="353" r:id="rId11"/>
    <p:sldId id="350" r:id="rId12"/>
    <p:sldId id="354" r:id="rId13"/>
    <p:sldId id="355" r:id="rId14"/>
    <p:sldId id="356" r:id="rId15"/>
    <p:sldId id="360" r:id="rId16"/>
    <p:sldId id="401" r:id="rId17"/>
    <p:sldId id="393" r:id="rId18"/>
    <p:sldId id="264" r:id="rId19"/>
    <p:sldId id="383" r:id="rId20"/>
    <p:sldId id="369" r:id="rId21"/>
    <p:sldId id="384" r:id="rId22"/>
    <p:sldId id="364" r:id="rId23"/>
    <p:sldId id="386" r:id="rId24"/>
    <p:sldId id="388" r:id="rId25"/>
    <p:sldId id="387" r:id="rId26"/>
    <p:sldId id="389" r:id="rId27"/>
    <p:sldId id="395" r:id="rId28"/>
    <p:sldId id="385" r:id="rId29"/>
    <p:sldId id="368" r:id="rId30"/>
    <p:sldId id="370" r:id="rId31"/>
    <p:sldId id="359" r:id="rId32"/>
    <p:sldId id="396" r:id="rId33"/>
    <p:sldId id="404" r:id="rId34"/>
    <p:sldId id="372" r:id="rId35"/>
    <p:sldId id="397" r:id="rId36"/>
    <p:sldId id="398" r:id="rId37"/>
    <p:sldId id="400" r:id="rId38"/>
    <p:sldId id="366" r:id="rId39"/>
    <p:sldId id="399" r:id="rId40"/>
    <p:sldId id="272" r:id="rId41"/>
    <p:sldId id="273" r:id="rId42"/>
    <p:sldId id="341" r:id="rId43"/>
    <p:sldId id="315" r:id="rId44"/>
    <p:sldId id="316" r:id="rId45"/>
    <p:sldId id="317" r:id="rId46"/>
    <p:sldId id="342" r:id="rId47"/>
    <p:sldId id="318" r:id="rId48"/>
    <p:sldId id="343" r:id="rId49"/>
    <p:sldId id="319" r:id="rId50"/>
    <p:sldId id="344" r:id="rId51"/>
    <p:sldId id="291" r:id="rId52"/>
    <p:sldId id="293" r:id="rId53"/>
    <p:sldId id="403" r:id="rId54"/>
    <p:sldId id="290" r:id="rId55"/>
    <p:sldId id="29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44"/>
    <p:restoredTop sz="88955"/>
  </p:normalViewPr>
  <p:slideViewPr>
    <p:cSldViewPr snapToGrid="0" snapToObjects="1">
      <p:cViewPr>
        <p:scale>
          <a:sx n="80" d="100"/>
          <a:sy n="80" d="100"/>
        </p:scale>
        <p:origin x="15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187902-4E52-2B4C-952F-E82252157D83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3AF14-DA30-6F43-93B0-92B02E956203}">
      <dgm:prSet phldrT="[Text]"/>
      <dgm:spPr/>
      <dgm:t>
        <a:bodyPr/>
        <a:lstStyle/>
        <a:p>
          <a:pPr algn="ctr"/>
          <a:r>
            <a:rPr lang="en-US" dirty="0" smtClean="0">
              <a:solidFill>
                <a:srgbClr val="DA3F31"/>
              </a:solidFill>
            </a:rPr>
            <a:t>Single thread</a:t>
          </a:r>
          <a:endParaRPr lang="en-US" dirty="0">
            <a:solidFill>
              <a:srgbClr val="DA3F31"/>
            </a:solidFill>
          </a:endParaRPr>
        </a:p>
      </dgm:t>
    </dgm:pt>
    <dgm:pt modelId="{9AB2AC2E-C1D6-1944-A8DA-B713F38F169F}" type="parTrans" cxnId="{CF2B64A1-E1BB-024D-B83A-7A9249AAB244}">
      <dgm:prSet/>
      <dgm:spPr/>
      <dgm:t>
        <a:bodyPr/>
        <a:lstStyle/>
        <a:p>
          <a:endParaRPr lang="en-US"/>
        </a:p>
      </dgm:t>
    </dgm:pt>
    <dgm:pt modelId="{B40AD81F-589F-6840-B75A-1AD0B262E0A5}" type="sibTrans" cxnId="{CF2B64A1-E1BB-024D-B83A-7A9249AAB244}">
      <dgm:prSet/>
      <dgm:spPr/>
      <dgm:t>
        <a:bodyPr/>
        <a:lstStyle/>
        <a:p>
          <a:endParaRPr lang="en-US"/>
        </a:p>
      </dgm:t>
    </dgm:pt>
    <dgm:pt modelId="{B9E5D0E9-DA3C-2D44-97AE-26E06017E21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5DCAA59-6AF9-FB4D-B710-6068C7C4E243}" type="sibTrans" cxnId="{69E1CE88-1170-B64E-B2F0-FA06B27949BA}">
      <dgm:prSet/>
      <dgm:spPr/>
      <dgm:t>
        <a:bodyPr/>
        <a:lstStyle/>
        <a:p>
          <a:endParaRPr lang="en-US"/>
        </a:p>
      </dgm:t>
    </dgm:pt>
    <dgm:pt modelId="{CAD4B041-816B-5444-9D1B-7403264ACAF6}" type="parTrans" cxnId="{69E1CE88-1170-B64E-B2F0-FA06B27949BA}">
      <dgm:prSet/>
      <dgm:spPr/>
      <dgm:t>
        <a:bodyPr/>
        <a:lstStyle/>
        <a:p>
          <a:endParaRPr lang="en-US"/>
        </a:p>
      </dgm:t>
    </dgm:pt>
    <dgm:pt modelId="{AEBE6768-90DE-E848-9267-BDB4893A1A4D}" type="pres">
      <dgm:prSet presAssocID="{91187902-4E52-2B4C-952F-E82252157D83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7C41C269-6414-8846-A01C-30ED632297AC}" type="pres">
      <dgm:prSet presAssocID="{B9E5D0E9-DA3C-2D44-97AE-26E06017E211}" presName="parenttextcomposite" presStyleCnt="0"/>
      <dgm:spPr/>
    </dgm:pt>
    <dgm:pt modelId="{2B21150B-A4B4-0648-9701-42CEFE01B4A4}" type="pres">
      <dgm:prSet presAssocID="{B9E5D0E9-DA3C-2D44-97AE-26E06017E211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1921B-A7F6-2045-AE6C-CD4F65204DC4}" type="pres">
      <dgm:prSet presAssocID="{B9E5D0E9-DA3C-2D44-97AE-26E06017E211}" presName="composite" presStyleCnt="0"/>
      <dgm:spPr/>
    </dgm:pt>
    <dgm:pt modelId="{A57B3896-A730-8745-8987-637BE3928303}" type="pres">
      <dgm:prSet presAssocID="{B9E5D0E9-DA3C-2D44-97AE-26E06017E211}" presName="chevron1" presStyleLbl="alignNode1" presStyleIdx="0" presStyleCnt="7"/>
      <dgm:spPr/>
    </dgm:pt>
    <dgm:pt modelId="{A53BAA7A-06BB-AB4B-B284-93310B7C8A7E}" type="pres">
      <dgm:prSet presAssocID="{B9E5D0E9-DA3C-2D44-97AE-26E06017E211}" presName="chevron2" presStyleLbl="alignNode1" presStyleIdx="1" presStyleCnt="7"/>
      <dgm:spPr/>
    </dgm:pt>
    <dgm:pt modelId="{EB54104B-2A0F-FA4F-9313-3D567BD37654}" type="pres">
      <dgm:prSet presAssocID="{B9E5D0E9-DA3C-2D44-97AE-26E06017E211}" presName="chevron3" presStyleLbl="alignNode1" presStyleIdx="2" presStyleCnt="7"/>
      <dgm:spPr/>
    </dgm:pt>
    <dgm:pt modelId="{1FB44350-9307-404E-A3F6-7ADDC1758CE6}" type="pres">
      <dgm:prSet presAssocID="{B9E5D0E9-DA3C-2D44-97AE-26E06017E211}" presName="chevron4" presStyleLbl="alignNode1" presStyleIdx="3" presStyleCnt="7"/>
      <dgm:spPr/>
    </dgm:pt>
    <dgm:pt modelId="{DAE11360-B1BC-CC4D-92DF-4DDEE0C4A1B0}" type="pres">
      <dgm:prSet presAssocID="{B9E5D0E9-DA3C-2D44-97AE-26E06017E211}" presName="chevron5" presStyleLbl="alignNode1" presStyleIdx="4" presStyleCnt="7"/>
      <dgm:spPr/>
    </dgm:pt>
    <dgm:pt modelId="{E28BE604-6D76-D64D-B62C-E8829C90BA9E}" type="pres">
      <dgm:prSet presAssocID="{B9E5D0E9-DA3C-2D44-97AE-26E06017E211}" presName="chevron6" presStyleLbl="alignNode1" presStyleIdx="5" presStyleCnt="7"/>
      <dgm:spPr/>
    </dgm:pt>
    <dgm:pt modelId="{EB1D4E11-A001-4A48-8065-EE9270F5C110}" type="pres">
      <dgm:prSet presAssocID="{B9E5D0E9-DA3C-2D44-97AE-26E06017E211}" presName="chevron7" presStyleLbl="alignNode1" presStyleIdx="6" presStyleCnt="7"/>
      <dgm:spPr/>
    </dgm:pt>
    <dgm:pt modelId="{EBE18D7D-70F0-D746-ACA7-FC3A5F2CBC8A}" type="pres">
      <dgm:prSet presAssocID="{B9E5D0E9-DA3C-2D44-97AE-26E06017E211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2B64A1-E1BB-024D-B83A-7A9249AAB244}" srcId="{B9E5D0E9-DA3C-2D44-97AE-26E06017E211}" destId="{A943AF14-DA30-6F43-93B0-92B02E956203}" srcOrd="0" destOrd="0" parTransId="{9AB2AC2E-C1D6-1944-A8DA-B713F38F169F}" sibTransId="{B40AD81F-589F-6840-B75A-1AD0B262E0A5}"/>
    <dgm:cxn modelId="{2996090A-150A-F44A-A277-B1BD3F41CE49}" type="presOf" srcId="{91187902-4E52-2B4C-952F-E82252157D83}" destId="{AEBE6768-90DE-E848-9267-BDB4893A1A4D}" srcOrd="0" destOrd="0" presId="urn:microsoft.com/office/officeart/2008/layout/VerticalAccentList"/>
    <dgm:cxn modelId="{69E1CE88-1170-B64E-B2F0-FA06B27949BA}" srcId="{91187902-4E52-2B4C-952F-E82252157D83}" destId="{B9E5D0E9-DA3C-2D44-97AE-26E06017E211}" srcOrd="0" destOrd="0" parTransId="{CAD4B041-816B-5444-9D1B-7403264ACAF6}" sibTransId="{65DCAA59-6AF9-FB4D-B710-6068C7C4E243}"/>
    <dgm:cxn modelId="{154E34E9-1B28-3041-A63C-E10ED348FFCC}" type="presOf" srcId="{A943AF14-DA30-6F43-93B0-92B02E956203}" destId="{EBE18D7D-70F0-D746-ACA7-FC3A5F2CBC8A}" srcOrd="0" destOrd="0" presId="urn:microsoft.com/office/officeart/2008/layout/VerticalAccentList"/>
    <dgm:cxn modelId="{D19D6195-DA6B-2742-B773-FB0A408B1D85}" type="presOf" srcId="{B9E5D0E9-DA3C-2D44-97AE-26E06017E211}" destId="{2B21150B-A4B4-0648-9701-42CEFE01B4A4}" srcOrd="0" destOrd="0" presId="urn:microsoft.com/office/officeart/2008/layout/VerticalAccentList"/>
    <dgm:cxn modelId="{34072418-1527-B74C-A593-8B4A5182BA4A}" type="presParOf" srcId="{AEBE6768-90DE-E848-9267-BDB4893A1A4D}" destId="{7C41C269-6414-8846-A01C-30ED632297AC}" srcOrd="0" destOrd="0" presId="urn:microsoft.com/office/officeart/2008/layout/VerticalAccentList"/>
    <dgm:cxn modelId="{70FA15F2-01D8-0F4C-A620-C69169FBB909}" type="presParOf" srcId="{7C41C269-6414-8846-A01C-30ED632297AC}" destId="{2B21150B-A4B4-0648-9701-42CEFE01B4A4}" srcOrd="0" destOrd="0" presId="urn:microsoft.com/office/officeart/2008/layout/VerticalAccentList"/>
    <dgm:cxn modelId="{AB0EF0DE-7182-1046-9812-68C6E59A9FF7}" type="presParOf" srcId="{AEBE6768-90DE-E848-9267-BDB4893A1A4D}" destId="{75B1921B-A7F6-2045-AE6C-CD4F65204DC4}" srcOrd="1" destOrd="0" presId="urn:microsoft.com/office/officeart/2008/layout/VerticalAccentList"/>
    <dgm:cxn modelId="{AFB8BFD1-1F57-2F44-86E0-91B521CA24C9}" type="presParOf" srcId="{75B1921B-A7F6-2045-AE6C-CD4F65204DC4}" destId="{A57B3896-A730-8745-8987-637BE3928303}" srcOrd="0" destOrd="0" presId="urn:microsoft.com/office/officeart/2008/layout/VerticalAccentList"/>
    <dgm:cxn modelId="{98E83B20-99DF-6C42-AACE-6245C8CCB492}" type="presParOf" srcId="{75B1921B-A7F6-2045-AE6C-CD4F65204DC4}" destId="{A53BAA7A-06BB-AB4B-B284-93310B7C8A7E}" srcOrd="1" destOrd="0" presId="urn:microsoft.com/office/officeart/2008/layout/VerticalAccentList"/>
    <dgm:cxn modelId="{1C3F3C94-3554-DC48-A036-757D98266E32}" type="presParOf" srcId="{75B1921B-A7F6-2045-AE6C-CD4F65204DC4}" destId="{EB54104B-2A0F-FA4F-9313-3D567BD37654}" srcOrd="2" destOrd="0" presId="urn:microsoft.com/office/officeart/2008/layout/VerticalAccentList"/>
    <dgm:cxn modelId="{6E2CD1D6-893C-2A49-A937-7ABD5365ACD7}" type="presParOf" srcId="{75B1921B-A7F6-2045-AE6C-CD4F65204DC4}" destId="{1FB44350-9307-404E-A3F6-7ADDC1758CE6}" srcOrd="3" destOrd="0" presId="urn:microsoft.com/office/officeart/2008/layout/VerticalAccentList"/>
    <dgm:cxn modelId="{B39079E6-40FF-8243-99D6-6B68634E7F40}" type="presParOf" srcId="{75B1921B-A7F6-2045-AE6C-CD4F65204DC4}" destId="{DAE11360-B1BC-CC4D-92DF-4DDEE0C4A1B0}" srcOrd="4" destOrd="0" presId="urn:microsoft.com/office/officeart/2008/layout/VerticalAccentList"/>
    <dgm:cxn modelId="{7EB87FE6-0953-4443-806E-805028507F3C}" type="presParOf" srcId="{75B1921B-A7F6-2045-AE6C-CD4F65204DC4}" destId="{E28BE604-6D76-D64D-B62C-E8829C90BA9E}" srcOrd="5" destOrd="0" presId="urn:microsoft.com/office/officeart/2008/layout/VerticalAccentList"/>
    <dgm:cxn modelId="{A9522691-8672-2649-8B58-45AC291D5765}" type="presParOf" srcId="{75B1921B-A7F6-2045-AE6C-CD4F65204DC4}" destId="{EB1D4E11-A001-4A48-8065-EE9270F5C110}" srcOrd="6" destOrd="0" presId="urn:microsoft.com/office/officeart/2008/layout/VerticalAccentList"/>
    <dgm:cxn modelId="{C3A2BECA-5AE4-5044-9B11-75969134264F}" type="presParOf" srcId="{75B1921B-A7F6-2045-AE6C-CD4F65204DC4}" destId="{EBE18D7D-70F0-D746-ACA7-FC3A5F2CBC8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87902-4E52-2B4C-952F-E82252157D83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3AF14-DA30-6F43-93B0-92B02E956203}">
      <dgm:prSet phldrT="[Text]"/>
      <dgm:spPr/>
      <dgm:t>
        <a:bodyPr/>
        <a:lstStyle/>
        <a:p>
          <a:pPr algn="ctr"/>
          <a:r>
            <a:rPr lang="en-US" dirty="0" smtClean="0">
              <a:solidFill>
                <a:srgbClr val="DA3F31"/>
              </a:solidFill>
            </a:rPr>
            <a:t>Single thread</a:t>
          </a:r>
          <a:endParaRPr lang="en-US" dirty="0">
            <a:solidFill>
              <a:srgbClr val="DA3F31"/>
            </a:solidFill>
          </a:endParaRPr>
        </a:p>
      </dgm:t>
    </dgm:pt>
    <dgm:pt modelId="{9AB2AC2E-C1D6-1944-A8DA-B713F38F169F}" type="parTrans" cxnId="{CF2B64A1-E1BB-024D-B83A-7A9249AAB244}">
      <dgm:prSet/>
      <dgm:spPr/>
      <dgm:t>
        <a:bodyPr/>
        <a:lstStyle/>
        <a:p>
          <a:endParaRPr lang="en-US"/>
        </a:p>
      </dgm:t>
    </dgm:pt>
    <dgm:pt modelId="{B40AD81F-589F-6840-B75A-1AD0B262E0A5}" type="sibTrans" cxnId="{CF2B64A1-E1BB-024D-B83A-7A9249AAB244}">
      <dgm:prSet/>
      <dgm:spPr/>
      <dgm:t>
        <a:bodyPr/>
        <a:lstStyle/>
        <a:p>
          <a:endParaRPr lang="en-US"/>
        </a:p>
      </dgm:t>
    </dgm:pt>
    <dgm:pt modelId="{B9E5D0E9-DA3C-2D44-97AE-26E06017E21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5DCAA59-6AF9-FB4D-B710-6068C7C4E243}" type="sibTrans" cxnId="{69E1CE88-1170-B64E-B2F0-FA06B27949BA}">
      <dgm:prSet/>
      <dgm:spPr/>
      <dgm:t>
        <a:bodyPr/>
        <a:lstStyle/>
        <a:p>
          <a:endParaRPr lang="en-US"/>
        </a:p>
      </dgm:t>
    </dgm:pt>
    <dgm:pt modelId="{CAD4B041-816B-5444-9D1B-7403264ACAF6}" type="parTrans" cxnId="{69E1CE88-1170-B64E-B2F0-FA06B27949BA}">
      <dgm:prSet/>
      <dgm:spPr/>
      <dgm:t>
        <a:bodyPr/>
        <a:lstStyle/>
        <a:p>
          <a:endParaRPr lang="en-US"/>
        </a:p>
      </dgm:t>
    </dgm:pt>
    <dgm:pt modelId="{AEBE6768-90DE-E848-9267-BDB4893A1A4D}" type="pres">
      <dgm:prSet presAssocID="{91187902-4E52-2B4C-952F-E82252157D83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7C41C269-6414-8846-A01C-30ED632297AC}" type="pres">
      <dgm:prSet presAssocID="{B9E5D0E9-DA3C-2D44-97AE-26E06017E211}" presName="parenttextcomposite" presStyleCnt="0"/>
      <dgm:spPr/>
    </dgm:pt>
    <dgm:pt modelId="{2B21150B-A4B4-0648-9701-42CEFE01B4A4}" type="pres">
      <dgm:prSet presAssocID="{B9E5D0E9-DA3C-2D44-97AE-26E06017E211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1921B-A7F6-2045-AE6C-CD4F65204DC4}" type="pres">
      <dgm:prSet presAssocID="{B9E5D0E9-DA3C-2D44-97AE-26E06017E211}" presName="composite" presStyleCnt="0"/>
      <dgm:spPr/>
    </dgm:pt>
    <dgm:pt modelId="{A57B3896-A730-8745-8987-637BE3928303}" type="pres">
      <dgm:prSet presAssocID="{B9E5D0E9-DA3C-2D44-97AE-26E06017E211}" presName="chevron1" presStyleLbl="alignNode1" presStyleIdx="0" presStyleCnt="7"/>
      <dgm:spPr/>
    </dgm:pt>
    <dgm:pt modelId="{A53BAA7A-06BB-AB4B-B284-93310B7C8A7E}" type="pres">
      <dgm:prSet presAssocID="{B9E5D0E9-DA3C-2D44-97AE-26E06017E211}" presName="chevron2" presStyleLbl="alignNode1" presStyleIdx="1" presStyleCnt="7"/>
      <dgm:spPr/>
    </dgm:pt>
    <dgm:pt modelId="{EB54104B-2A0F-FA4F-9313-3D567BD37654}" type="pres">
      <dgm:prSet presAssocID="{B9E5D0E9-DA3C-2D44-97AE-26E06017E211}" presName="chevron3" presStyleLbl="alignNode1" presStyleIdx="2" presStyleCnt="7"/>
      <dgm:spPr/>
    </dgm:pt>
    <dgm:pt modelId="{1FB44350-9307-404E-A3F6-7ADDC1758CE6}" type="pres">
      <dgm:prSet presAssocID="{B9E5D0E9-DA3C-2D44-97AE-26E06017E211}" presName="chevron4" presStyleLbl="alignNode1" presStyleIdx="3" presStyleCnt="7"/>
      <dgm:spPr/>
    </dgm:pt>
    <dgm:pt modelId="{DAE11360-B1BC-CC4D-92DF-4DDEE0C4A1B0}" type="pres">
      <dgm:prSet presAssocID="{B9E5D0E9-DA3C-2D44-97AE-26E06017E211}" presName="chevron5" presStyleLbl="alignNode1" presStyleIdx="4" presStyleCnt="7"/>
      <dgm:spPr/>
    </dgm:pt>
    <dgm:pt modelId="{E28BE604-6D76-D64D-B62C-E8829C90BA9E}" type="pres">
      <dgm:prSet presAssocID="{B9E5D0E9-DA3C-2D44-97AE-26E06017E211}" presName="chevron6" presStyleLbl="alignNode1" presStyleIdx="5" presStyleCnt="7"/>
      <dgm:spPr/>
    </dgm:pt>
    <dgm:pt modelId="{EB1D4E11-A001-4A48-8065-EE9270F5C110}" type="pres">
      <dgm:prSet presAssocID="{B9E5D0E9-DA3C-2D44-97AE-26E06017E211}" presName="chevron7" presStyleLbl="alignNode1" presStyleIdx="6" presStyleCnt="7"/>
      <dgm:spPr/>
    </dgm:pt>
    <dgm:pt modelId="{EBE18D7D-70F0-D746-ACA7-FC3A5F2CBC8A}" type="pres">
      <dgm:prSet presAssocID="{B9E5D0E9-DA3C-2D44-97AE-26E06017E211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BD1448-8C40-CC42-BCE0-9145C4AB2705}" type="presOf" srcId="{A943AF14-DA30-6F43-93B0-92B02E956203}" destId="{EBE18D7D-70F0-D746-ACA7-FC3A5F2CBC8A}" srcOrd="0" destOrd="0" presId="urn:microsoft.com/office/officeart/2008/layout/VerticalAccentList"/>
    <dgm:cxn modelId="{CF2B64A1-E1BB-024D-B83A-7A9249AAB244}" srcId="{B9E5D0E9-DA3C-2D44-97AE-26E06017E211}" destId="{A943AF14-DA30-6F43-93B0-92B02E956203}" srcOrd="0" destOrd="0" parTransId="{9AB2AC2E-C1D6-1944-A8DA-B713F38F169F}" sibTransId="{B40AD81F-589F-6840-B75A-1AD0B262E0A5}"/>
    <dgm:cxn modelId="{3CE410C2-AF49-AE48-AA58-FC9FE0BFEFBD}" type="presOf" srcId="{B9E5D0E9-DA3C-2D44-97AE-26E06017E211}" destId="{2B21150B-A4B4-0648-9701-42CEFE01B4A4}" srcOrd="0" destOrd="0" presId="urn:microsoft.com/office/officeart/2008/layout/VerticalAccentList"/>
    <dgm:cxn modelId="{AE18D1A1-DE92-4249-BAF2-B44399CFFC03}" type="presOf" srcId="{91187902-4E52-2B4C-952F-E82252157D83}" destId="{AEBE6768-90DE-E848-9267-BDB4893A1A4D}" srcOrd="0" destOrd="0" presId="urn:microsoft.com/office/officeart/2008/layout/VerticalAccentList"/>
    <dgm:cxn modelId="{69E1CE88-1170-B64E-B2F0-FA06B27949BA}" srcId="{91187902-4E52-2B4C-952F-E82252157D83}" destId="{B9E5D0E9-DA3C-2D44-97AE-26E06017E211}" srcOrd="0" destOrd="0" parTransId="{CAD4B041-816B-5444-9D1B-7403264ACAF6}" sibTransId="{65DCAA59-6AF9-FB4D-B710-6068C7C4E243}"/>
    <dgm:cxn modelId="{5B0B393B-1417-E347-B48C-603F09D15DF4}" type="presParOf" srcId="{AEBE6768-90DE-E848-9267-BDB4893A1A4D}" destId="{7C41C269-6414-8846-A01C-30ED632297AC}" srcOrd="0" destOrd="0" presId="urn:microsoft.com/office/officeart/2008/layout/VerticalAccentList"/>
    <dgm:cxn modelId="{62C97D74-72E6-4247-94A5-FE04F3808615}" type="presParOf" srcId="{7C41C269-6414-8846-A01C-30ED632297AC}" destId="{2B21150B-A4B4-0648-9701-42CEFE01B4A4}" srcOrd="0" destOrd="0" presId="urn:microsoft.com/office/officeart/2008/layout/VerticalAccentList"/>
    <dgm:cxn modelId="{AE822B85-9BEA-0545-B008-5DC98DB88291}" type="presParOf" srcId="{AEBE6768-90DE-E848-9267-BDB4893A1A4D}" destId="{75B1921B-A7F6-2045-AE6C-CD4F65204DC4}" srcOrd="1" destOrd="0" presId="urn:microsoft.com/office/officeart/2008/layout/VerticalAccentList"/>
    <dgm:cxn modelId="{85FA99A6-5A3D-874D-9C99-A8DAC97498AE}" type="presParOf" srcId="{75B1921B-A7F6-2045-AE6C-CD4F65204DC4}" destId="{A57B3896-A730-8745-8987-637BE3928303}" srcOrd="0" destOrd="0" presId="urn:microsoft.com/office/officeart/2008/layout/VerticalAccentList"/>
    <dgm:cxn modelId="{BF57D755-C451-1247-8248-E307D1077FE9}" type="presParOf" srcId="{75B1921B-A7F6-2045-AE6C-CD4F65204DC4}" destId="{A53BAA7A-06BB-AB4B-B284-93310B7C8A7E}" srcOrd="1" destOrd="0" presId="urn:microsoft.com/office/officeart/2008/layout/VerticalAccentList"/>
    <dgm:cxn modelId="{4FB4864B-ACBD-C14C-81C5-325F98F83301}" type="presParOf" srcId="{75B1921B-A7F6-2045-AE6C-CD4F65204DC4}" destId="{EB54104B-2A0F-FA4F-9313-3D567BD37654}" srcOrd="2" destOrd="0" presId="urn:microsoft.com/office/officeart/2008/layout/VerticalAccentList"/>
    <dgm:cxn modelId="{2460D4BA-ACF4-AE46-9769-772ABB8B9E8F}" type="presParOf" srcId="{75B1921B-A7F6-2045-AE6C-CD4F65204DC4}" destId="{1FB44350-9307-404E-A3F6-7ADDC1758CE6}" srcOrd="3" destOrd="0" presId="urn:microsoft.com/office/officeart/2008/layout/VerticalAccentList"/>
    <dgm:cxn modelId="{DA7E22F7-EA19-1448-A680-23E9BE59D654}" type="presParOf" srcId="{75B1921B-A7F6-2045-AE6C-CD4F65204DC4}" destId="{DAE11360-B1BC-CC4D-92DF-4DDEE0C4A1B0}" srcOrd="4" destOrd="0" presId="urn:microsoft.com/office/officeart/2008/layout/VerticalAccentList"/>
    <dgm:cxn modelId="{629ADC44-B655-6D4A-B051-360D92E14FA5}" type="presParOf" srcId="{75B1921B-A7F6-2045-AE6C-CD4F65204DC4}" destId="{E28BE604-6D76-D64D-B62C-E8829C90BA9E}" srcOrd="5" destOrd="0" presId="urn:microsoft.com/office/officeart/2008/layout/VerticalAccentList"/>
    <dgm:cxn modelId="{E840DF06-E102-9D48-9B18-840ECC5955B7}" type="presParOf" srcId="{75B1921B-A7F6-2045-AE6C-CD4F65204DC4}" destId="{EB1D4E11-A001-4A48-8065-EE9270F5C110}" srcOrd="6" destOrd="0" presId="urn:microsoft.com/office/officeart/2008/layout/VerticalAccentList"/>
    <dgm:cxn modelId="{4DF9DC65-EF26-434B-A611-56D807745FA1}" type="presParOf" srcId="{75B1921B-A7F6-2045-AE6C-CD4F65204DC4}" destId="{EBE18D7D-70F0-D746-ACA7-FC3A5F2CBC8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150B-A4B4-0648-9701-42CEFE01B4A4}">
      <dsp:nvSpPr>
        <dsp:cNvPr id="0" name=""/>
        <dsp:cNvSpPr/>
      </dsp:nvSpPr>
      <dsp:spPr>
        <a:xfrm>
          <a:off x="131574" y="238324"/>
          <a:ext cx="7868228" cy="71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 </a:t>
          </a:r>
          <a:endParaRPr lang="en-US" sz="3300" kern="1200" dirty="0"/>
        </a:p>
      </dsp:txBody>
      <dsp:txXfrm>
        <a:off x="131574" y="238324"/>
        <a:ext cx="7868228" cy="715293"/>
      </dsp:txXfrm>
    </dsp:sp>
    <dsp:sp modelId="{A57B3896-A730-8745-8987-637BE3928303}">
      <dsp:nvSpPr>
        <dsp:cNvPr id="0" name=""/>
        <dsp:cNvSpPr/>
      </dsp:nvSpPr>
      <dsp:spPr>
        <a:xfrm>
          <a:off x="131574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3BAA7A-06BB-AB4B-B284-93310B7C8A7E}">
      <dsp:nvSpPr>
        <dsp:cNvPr id="0" name=""/>
        <dsp:cNvSpPr/>
      </dsp:nvSpPr>
      <dsp:spPr>
        <a:xfrm>
          <a:off x="1237497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54104B-2A0F-FA4F-9313-3D567BD37654}">
      <dsp:nvSpPr>
        <dsp:cNvPr id="0" name=""/>
        <dsp:cNvSpPr/>
      </dsp:nvSpPr>
      <dsp:spPr>
        <a:xfrm>
          <a:off x="2344294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B44350-9307-404E-A3F6-7ADDC1758CE6}">
      <dsp:nvSpPr>
        <dsp:cNvPr id="0" name=""/>
        <dsp:cNvSpPr/>
      </dsp:nvSpPr>
      <dsp:spPr>
        <a:xfrm>
          <a:off x="3450218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E11360-B1BC-CC4D-92DF-4DDEE0C4A1B0}">
      <dsp:nvSpPr>
        <dsp:cNvPr id="0" name=""/>
        <dsp:cNvSpPr/>
      </dsp:nvSpPr>
      <dsp:spPr>
        <a:xfrm>
          <a:off x="4557015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8BE604-6D76-D64D-B62C-E8829C90BA9E}">
      <dsp:nvSpPr>
        <dsp:cNvPr id="0" name=""/>
        <dsp:cNvSpPr/>
      </dsp:nvSpPr>
      <dsp:spPr>
        <a:xfrm>
          <a:off x="5662938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1D4E11-A001-4A48-8065-EE9270F5C110}">
      <dsp:nvSpPr>
        <dsp:cNvPr id="0" name=""/>
        <dsp:cNvSpPr/>
      </dsp:nvSpPr>
      <dsp:spPr>
        <a:xfrm>
          <a:off x="6769736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E18D7D-70F0-D746-ACA7-FC3A5F2CBC8A}">
      <dsp:nvSpPr>
        <dsp:cNvPr id="0" name=""/>
        <dsp:cNvSpPr/>
      </dsp:nvSpPr>
      <dsp:spPr>
        <a:xfrm>
          <a:off x="131574" y="1099326"/>
          <a:ext cx="7970515" cy="11656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DA3F31"/>
              </a:solidFill>
            </a:rPr>
            <a:t>Single thread</a:t>
          </a:r>
          <a:endParaRPr lang="en-US" sz="3300" kern="1200" dirty="0">
            <a:solidFill>
              <a:srgbClr val="DA3F31"/>
            </a:solidFill>
          </a:endParaRPr>
        </a:p>
      </dsp:txBody>
      <dsp:txXfrm>
        <a:off x="131574" y="1099326"/>
        <a:ext cx="7970515" cy="1165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150B-A4B4-0648-9701-42CEFE01B4A4}">
      <dsp:nvSpPr>
        <dsp:cNvPr id="0" name=""/>
        <dsp:cNvSpPr/>
      </dsp:nvSpPr>
      <dsp:spPr>
        <a:xfrm>
          <a:off x="118274" y="214234"/>
          <a:ext cx="7072893" cy="642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 </a:t>
          </a:r>
          <a:endParaRPr lang="en-US" sz="2900" kern="1200" dirty="0"/>
        </a:p>
      </dsp:txBody>
      <dsp:txXfrm>
        <a:off x="118274" y="214234"/>
        <a:ext cx="7072893" cy="642990"/>
      </dsp:txXfrm>
    </dsp:sp>
    <dsp:sp modelId="{A57B3896-A730-8745-8987-637BE3928303}">
      <dsp:nvSpPr>
        <dsp:cNvPr id="0" name=""/>
        <dsp:cNvSpPr/>
      </dsp:nvSpPr>
      <dsp:spPr>
        <a:xfrm>
          <a:off x="118274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3BAA7A-06BB-AB4B-B284-93310B7C8A7E}">
      <dsp:nvSpPr>
        <dsp:cNvPr id="0" name=""/>
        <dsp:cNvSpPr/>
      </dsp:nvSpPr>
      <dsp:spPr>
        <a:xfrm>
          <a:off x="1112408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54104B-2A0F-FA4F-9313-3D567BD37654}">
      <dsp:nvSpPr>
        <dsp:cNvPr id="0" name=""/>
        <dsp:cNvSpPr/>
      </dsp:nvSpPr>
      <dsp:spPr>
        <a:xfrm>
          <a:off x="2107329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B44350-9307-404E-A3F6-7ADDC1758CE6}">
      <dsp:nvSpPr>
        <dsp:cNvPr id="0" name=""/>
        <dsp:cNvSpPr/>
      </dsp:nvSpPr>
      <dsp:spPr>
        <a:xfrm>
          <a:off x="3101463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E11360-B1BC-CC4D-92DF-4DDEE0C4A1B0}">
      <dsp:nvSpPr>
        <dsp:cNvPr id="0" name=""/>
        <dsp:cNvSpPr/>
      </dsp:nvSpPr>
      <dsp:spPr>
        <a:xfrm>
          <a:off x="4096383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8BE604-6D76-D64D-B62C-E8829C90BA9E}">
      <dsp:nvSpPr>
        <dsp:cNvPr id="0" name=""/>
        <dsp:cNvSpPr/>
      </dsp:nvSpPr>
      <dsp:spPr>
        <a:xfrm>
          <a:off x="5090518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1D4E11-A001-4A48-8065-EE9270F5C110}">
      <dsp:nvSpPr>
        <dsp:cNvPr id="0" name=""/>
        <dsp:cNvSpPr/>
      </dsp:nvSpPr>
      <dsp:spPr>
        <a:xfrm>
          <a:off x="6085438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E18D7D-70F0-D746-ACA7-FC3A5F2CBC8A}">
      <dsp:nvSpPr>
        <dsp:cNvPr id="0" name=""/>
        <dsp:cNvSpPr/>
      </dsp:nvSpPr>
      <dsp:spPr>
        <a:xfrm>
          <a:off x="118274" y="988204"/>
          <a:ext cx="7164840" cy="10478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rgbClr val="DA3F31"/>
              </a:solidFill>
            </a:rPr>
            <a:t>Single thread</a:t>
          </a:r>
          <a:endParaRPr lang="en-US" sz="2900" kern="1200" dirty="0">
            <a:solidFill>
              <a:srgbClr val="DA3F31"/>
            </a:solidFill>
          </a:endParaRPr>
        </a:p>
      </dsp:txBody>
      <dsp:txXfrm>
        <a:off x="118274" y="988204"/>
        <a:ext cx="7164840" cy="1047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8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7363" y="-11796713"/>
            <a:ext cx="22185313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1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7363" y="-11796713"/>
            <a:ext cx="22185313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1" b="1" dirty="0" smtClean="0"/>
              <a:t>Runs in </a:t>
            </a:r>
            <a:r>
              <a:rPr lang="en-US" sz="1201" b="1" dirty="0" smtClean="0">
                <a:solidFill>
                  <a:srgbClr val="DA3F31"/>
                </a:solidFill>
              </a:rPr>
              <a:t>additional</a:t>
            </a:r>
            <a:r>
              <a:rPr lang="en-US" sz="1201" b="1" dirty="0" smtClean="0"/>
              <a:t> thread 				</a:t>
            </a:r>
            <a:endParaRPr lang="en-US" sz="1201" b="1" dirty="0" smtClean="0">
              <a:solidFill>
                <a:srgbClr val="DA3F3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1" b="1" dirty="0" smtClean="0"/>
              <a:t>Runs in </a:t>
            </a:r>
            <a:r>
              <a:rPr lang="en-US" sz="1201" b="1" dirty="0" smtClean="0">
                <a:solidFill>
                  <a:srgbClr val="DA3F31"/>
                </a:solidFill>
              </a:rPr>
              <a:t>background</a:t>
            </a:r>
            <a:r>
              <a:rPr lang="en-US" sz="1201" b="1" dirty="0" smtClean="0"/>
              <a:t> even if we </a:t>
            </a:r>
            <a:r>
              <a:rPr lang="en-US" sz="1201" b="1" dirty="0" smtClean="0">
                <a:solidFill>
                  <a:srgbClr val="DA3F31"/>
                </a:solidFill>
              </a:rPr>
              <a:t>close</a:t>
            </a:r>
            <a:r>
              <a:rPr lang="en-US" sz="1201" b="1" dirty="0" smtClean="0"/>
              <a:t> pages	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/>
              <a:t>Doesn’t have access to </a:t>
            </a:r>
            <a:r>
              <a:rPr lang="en-US" sz="1600" b="1" dirty="0" smtClean="0">
                <a:solidFill>
                  <a:srgbClr val="DA3F31"/>
                </a:solidFill>
              </a:rPr>
              <a:t>DOM / HTML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/>
              <a:t>Manages all </a:t>
            </a:r>
            <a:r>
              <a:rPr lang="en-US" sz="1600" b="1" dirty="0" smtClean="0">
                <a:solidFill>
                  <a:srgbClr val="DA3F31"/>
                </a:solidFill>
              </a:rPr>
              <a:t>pages</a:t>
            </a:r>
            <a:r>
              <a:rPr lang="en-US" sz="1600" b="1" dirty="0" smtClean="0"/>
              <a:t> (as long as they are under the scope)</a:t>
            </a:r>
            <a:endParaRPr lang="en-US" sz="1334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51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00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r>
              <a:rPr lang="en-US" baseline="0" dirty="0" smtClean="0"/>
              <a:t> as a background process /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Activate as soon as it should be activated not </a:t>
            </a:r>
            <a:r>
              <a:rPr lang="en-US" baseline="0" dirty="0" err="1" smtClean="0"/>
              <a:t>immiediately</a:t>
            </a:r>
            <a:r>
              <a:rPr lang="en-US" baseline="0" dirty="0" smtClean="0"/>
              <a:t> / for </a:t>
            </a:r>
            <a:r>
              <a:rPr lang="en-US" baseline="0" dirty="0" err="1" smtClean="0"/>
              <a:t>isntance</a:t>
            </a:r>
            <a:r>
              <a:rPr lang="en-US" baseline="0" dirty="0" smtClean="0"/>
              <a:t> new service worker / close tab open new tab </a:t>
            </a:r>
          </a:p>
          <a:p>
            <a:endParaRPr lang="en-US" baseline="0" dirty="0" smtClean="0"/>
          </a:p>
          <a:p>
            <a:r>
              <a:rPr lang="en-US" baseline="0" dirty="0" smtClean="0"/>
              <a:t>1byte or more </a:t>
            </a:r>
            <a:r>
              <a:rPr lang="en-US" baseline="0" dirty="0" err="1" smtClean="0"/>
              <a:t>sevice</a:t>
            </a:r>
            <a:r>
              <a:rPr lang="en-US" baseline="0" dirty="0" smtClean="0"/>
              <a:t> worker / might not install servicer worker if there is no updated version not on every page refresh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Actiavte</a:t>
            </a:r>
            <a:r>
              <a:rPr lang="en-US" baseline="0" dirty="0" smtClean="0"/>
              <a:t> -&gt; idle -&gt; terminated / sleep for </a:t>
            </a:r>
            <a:r>
              <a:rPr lang="en-US" baseline="0" dirty="0" err="1" smtClean="0"/>
              <a:t>insntace</a:t>
            </a:r>
            <a:r>
              <a:rPr lang="en-US" baseline="0" dirty="0" smtClean="0"/>
              <a:t> an event like fetch happen it comes back to idle and then again will go back to sleep.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7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3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18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9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1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3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56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36632" y="6166624"/>
            <a:ext cx="4562037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/>
          </a:p>
        </p:txBody>
      </p:sp>
    </p:spTree>
    <p:extLst>
      <p:ext uri="{BB962C8B-B14F-4D97-AF65-F5344CB8AC3E}">
        <p14:creationId xmlns:p14="http://schemas.microsoft.com/office/powerpoint/2010/main" val="2568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90" r:id="rId17"/>
    <p:sldLayoutId id="2147483691" r:id="rId18"/>
    <p:sldLayoutId id="2147483692" r:id="rId19"/>
    <p:sldLayoutId id="2147483693" r:id="rId20"/>
    <p:sldLayoutId id="214748369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2.xml"/><Relationship Id="rId12" Type="http://schemas.openxmlformats.org/officeDocument/2006/relationships/diagramLayout" Target="../diagrams/layout2.xml"/><Relationship Id="rId13" Type="http://schemas.openxmlformats.org/officeDocument/2006/relationships/diagramQuickStyle" Target="../diagrams/quickStyle2.xml"/><Relationship Id="rId14" Type="http://schemas.openxmlformats.org/officeDocument/2006/relationships/diagramColors" Target="../diagrams/colors2.xml"/><Relationship Id="rId15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microsoft.com/office/2007/relationships/hdphoto" Target="../media/hdphoto1.wdp"/><Relationship Id="rId7" Type="http://schemas.openxmlformats.org/officeDocument/2006/relationships/image" Target="../media/image26.png"/><Relationship Id="rId8" Type="http://schemas.microsoft.com/office/2007/relationships/hdphoto" Target="../media/hdphoto2.wdp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086" y="1629618"/>
            <a:ext cx="40848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Progressive 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Web Application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And Wordpress</a:t>
            </a:r>
            <a:endParaRPr lang="en-US" sz="4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Oslo </a:t>
            </a: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WordCamp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3</a:t>
            </a:r>
            <a:r>
              <a:rPr lang="en-US" sz="1600" b="1" baseline="300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rd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, March 2018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3" r="30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92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PWA?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15796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WHY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10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5" y="0"/>
            <a:ext cx="7447549" cy="68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WORDPRESS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4307589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AWESOME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9"/>
          <p:cNvSpPr>
            <a:spLocks noChangeArrowheads="1"/>
          </p:cNvSpPr>
          <p:nvPr/>
        </p:nvSpPr>
        <p:spPr bwMode="auto">
          <a:xfrm>
            <a:off x="5937377" y="1402708"/>
            <a:ext cx="122923" cy="2623562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328" name="Freeform 9"/>
          <p:cNvSpPr>
            <a:spLocks noChangeArrowheads="1"/>
          </p:cNvSpPr>
          <p:nvPr/>
        </p:nvSpPr>
        <p:spPr bwMode="auto">
          <a:xfrm>
            <a:off x="5937376" y="4026270"/>
            <a:ext cx="118872" cy="2831730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1058" name="TextBox 1057"/>
          <p:cNvSpPr txBox="1"/>
          <p:nvPr/>
        </p:nvSpPr>
        <p:spPr>
          <a:xfrm>
            <a:off x="6706911" y="3478403"/>
            <a:ext cx="4891531" cy="1699506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  <a:latin typeface="Lato Regular"/>
                <a:cs typeface="Lato Regular"/>
              </a:rPr>
              <a:t>WP-REST-API SPA</a:t>
            </a:r>
            <a:endParaRPr lang="id-ID" sz="54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1062" name="TextBox 1061"/>
          <p:cNvSpPr txBox="1"/>
          <p:nvPr/>
        </p:nvSpPr>
        <p:spPr>
          <a:xfrm>
            <a:off x="1874880" y="922287"/>
            <a:ext cx="3531317" cy="960842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Lato Regular"/>
                <a:cs typeface="Lato Regular"/>
              </a:rPr>
              <a:t>SSR</a:t>
            </a:r>
            <a:endParaRPr lang="id-ID" sz="60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751624" y="3781784"/>
            <a:ext cx="674714" cy="483475"/>
            <a:chOff x="11341351" y="7726163"/>
            <a:chExt cx="1660402" cy="1189783"/>
          </a:xfrm>
        </p:grpSpPr>
        <p:grpSp>
          <p:nvGrpSpPr>
            <p:cNvPr id="120" name="Group 119"/>
            <p:cNvGrpSpPr/>
            <p:nvPr/>
          </p:nvGrpSpPr>
          <p:grpSpPr>
            <a:xfrm>
              <a:off x="11341351" y="7726163"/>
              <a:ext cx="1660402" cy="1189783"/>
              <a:chOff x="11341351" y="8141025"/>
              <a:chExt cx="1660402" cy="1189783"/>
            </a:xfrm>
          </p:grpSpPr>
          <p:sp>
            <p:nvSpPr>
              <p:cNvPr id="122" name="Freeform 298"/>
              <p:cNvSpPr>
                <a:spLocks noChangeArrowheads="1"/>
              </p:cNvSpPr>
              <p:nvPr/>
            </p:nvSpPr>
            <p:spPr bwMode="auto">
              <a:xfrm>
                <a:off x="11341351" y="8141025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rgbClr val="32576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3" name="Freeform 299"/>
              <p:cNvSpPr>
                <a:spLocks noChangeArrowheads="1"/>
              </p:cNvSpPr>
              <p:nvPr/>
            </p:nvSpPr>
            <p:spPr bwMode="auto">
              <a:xfrm>
                <a:off x="11583353" y="8383015"/>
                <a:ext cx="712561" cy="705803"/>
              </a:xfrm>
              <a:custGeom>
                <a:avLst/>
                <a:gdLst>
                  <a:gd name="T0" fmla="*/ 236 w 471"/>
                  <a:gd name="T1" fmla="*/ 466 h 467"/>
                  <a:gd name="T2" fmla="*/ 236 w 471"/>
                  <a:gd name="T3" fmla="*/ 466 h 467"/>
                  <a:gd name="T4" fmla="*/ 0 w 471"/>
                  <a:gd name="T5" fmla="*/ 232 h 467"/>
                  <a:gd name="T6" fmla="*/ 236 w 471"/>
                  <a:gd name="T7" fmla="*/ 0 h 467"/>
                  <a:gd name="T8" fmla="*/ 470 w 471"/>
                  <a:gd name="T9" fmla="*/ 232 h 467"/>
                  <a:gd name="T10" fmla="*/ 236 w 471"/>
                  <a:gd name="T11" fmla="*/ 46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67">
                    <a:moveTo>
                      <a:pt x="236" y="466"/>
                    </a:moveTo>
                    <a:lnTo>
                      <a:pt x="236" y="466"/>
                    </a:lnTo>
                    <a:cubicBezTo>
                      <a:pt x="107" y="466"/>
                      <a:pt x="0" y="362"/>
                      <a:pt x="0" y="232"/>
                    </a:cubicBezTo>
                    <a:cubicBezTo>
                      <a:pt x="0" y="103"/>
                      <a:pt x="107" y="0"/>
                      <a:pt x="236" y="0"/>
                    </a:cubicBezTo>
                    <a:cubicBezTo>
                      <a:pt x="363" y="0"/>
                      <a:pt x="470" y="103"/>
                      <a:pt x="470" y="232"/>
                    </a:cubicBezTo>
                    <a:cubicBezTo>
                      <a:pt x="470" y="362"/>
                      <a:pt x="363" y="466"/>
                      <a:pt x="236" y="4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4" name="Freeform 734"/>
              <p:cNvSpPr>
                <a:spLocks noChangeArrowheads="1"/>
              </p:cNvSpPr>
              <p:nvPr/>
            </p:nvSpPr>
            <p:spPr bwMode="auto">
              <a:xfrm>
                <a:off x="12605139" y="8497288"/>
                <a:ext cx="396614" cy="53103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1459907" y="7860924"/>
              <a:ext cx="925128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125" name="Freeform 9"/>
          <p:cNvSpPr>
            <a:spLocks noChangeArrowheads="1"/>
          </p:cNvSpPr>
          <p:nvPr/>
        </p:nvSpPr>
        <p:spPr bwMode="auto">
          <a:xfrm>
            <a:off x="5937376" y="0"/>
            <a:ext cx="118872" cy="1402708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5521628" y="1146211"/>
            <a:ext cx="713497" cy="483475"/>
            <a:chOff x="10775352" y="1240287"/>
            <a:chExt cx="1755842" cy="1189783"/>
          </a:xfrm>
        </p:grpSpPr>
        <p:sp>
          <p:nvSpPr>
            <p:cNvPr id="127" name="Freeform 301"/>
            <p:cNvSpPr>
              <a:spLocks noChangeArrowheads="1"/>
            </p:cNvSpPr>
            <p:nvPr/>
          </p:nvSpPr>
          <p:spPr bwMode="auto">
            <a:xfrm>
              <a:off x="11341351" y="1240287"/>
              <a:ext cx="1189843" cy="1189783"/>
            </a:xfrm>
            <a:custGeom>
              <a:avLst/>
              <a:gdLst>
                <a:gd name="T0" fmla="*/ 785 w 786"/>
                <a:gd name="T1" fmla="*/ 391 h 784"/>
                <a:gd name="T2" fmla="*/ 785 w 786"/>
                <a:gd name="T3" fmla="*/ 391 h 784"/>
                <a:gd name="T4" fmla="*/ 394 w 786"/>
                <a:gd name="T5" fmla="*/ 783 h 784"/>
                <a:gd name="T6" fmla="*/ 0 w 786"/>
                <a:gd name="T7" fmla="*/ 391 h 784"/>
                <a:gd name="T8" fmla="*/ 394 w 786"/>
                <a:gd name="T9" fmla="*/ 0 h 784"/>
                <a:gd name="T10" fmla="*/ 785 w 786"/>
                <a:gd name="T11" fmla="*/ 39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784">
                  <a:moveTo>
                    <a:pt x="785" y="391"/>
                  </a:moveTo>
                  <a:lnTo>
                    <a:pt x="785" y="391"/>
                  </a:lnTo>
                  <a:cubicBezTo>
                    <a:pt x="785" y="607"/>
                    <a:pt x="610" y="783"/>
                    <a:pt x="394" y="783"/>
                  </a:cubicBezTo>
                  <a:cubicBezTo>
                    <a:pt x="176" y="783"/>
                    <a:pt x="0" y="607"/>
                    <a:pt x="0" y="391"/>
                  </a:cubicBezTo>
                  <a:cubicBezTo>
                    <a:pt x="0" y="176"/>
                    <a:pt x="176" y="0"/>
                    <a:pt x="394" y="0"/>
                  </a:cubicBezTo>
                  <a:cubicBezTo>
                    <a:pt x="610" y="0"/>
                    <a:pt x="785" y="176"/>
                    <a:pt x="785" y="39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8" name="Freeform 302"/>
            <p:cNvSpPr>
              <a:spLocks noChangeArrowheads="1"/>
            </p:cNvSpPr>
            <p:nvPr/>
          </p:nvSpPr>
          <p:spPr bwMode="auto">
            <a:xfrm>
              <a:off x="11583353" y="1475555"/>
              <a:ext cx="712561" cy="712525"/>
            </a:xfrm>
            <a:custGeom>
              <a:avLst/>
              <a:gdLst>
                <a:gd name="T0" fmla="*/ 236 w 471"/>
                <a:gd name="T1" fmla="*/ 469 h 470"/>
                <a:gd name="T2" fmla="*/ 236 w 471"/>
                <a:gd name="T3" fmla="*/ 469 h 470"/>
                <a:gd name="T4" fmla="*/ 0 w 471"/>
                <a:gd name="T5" fmla="*/ 235 h 470"/>
                <a:gd name="T6" fmla="*/ 236 w 471"/>
                <a:gd name="T7" fmla="*/ 0 h 470"/>
                <a:gd name="T8" fmla="*/ 470 w 471"/>
                <a:gd name="T9" fmla="*/ 235 h 470"/>
                <a:gd name="T10" fmla="*/ 236 w 471"/>
                <a:gd name="T11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470">
                  <a:moveTo>
                    <a:pt x="236" y="469"/>
                  </a:moveTo>
                  <a:lnTo>
                    <a:pt x="236" y="469"/>
                  </a:lnTo>
                  <a:cubicBezTo>
                    <a:pt x="107" y="469"/>
                    <a:pt x="0" y="365"/>
                    <a:pt x="0" y="235"/>
                  </a:cubicBezTo>
                  <a:cubicBezTo>
                    <a:pt x="0" y="106"/>
                    <a:pt x="107" y="0"/>
                    <a:pt x="236" y="0"/>
                  </a:cubicBezTo>
                  <a:cubicBezTo>
                    <a:pt x="363" y="0"/>
                    <a:pt x="470" y="106"/>
                    <a:pt x="470" y="235"/>
                  </a:cubicBezTo>
                  <a:cubicBezTo>
                    <a:pt x="470" y="365"/>
                    <a:pt x="363" y="469"/>
                    <a:pt x="236" y="4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9" name="Freeform 733"/>
            <p:cNvSpPr>
              <a:spLocks noChangeArrowheads="1"/>
            </p:cNvSpPr>
            <p:nvPr/>
          </p:nvSpPr>
          <p:spPr bwMode="auto">
            <a:xfrm>
              <a:off x="10775352" y="1619318"/>
              <a:ext cx="389892" cy="537755"/>
            </a:xfrm>
            <a:custGeom>
              <a:avLst/>
              <a:gdLst>
                <a:gd name="T0" fmla="*/ 218 w 260"/>
                <a:gd name="T1" fmla="*/ 5 h 355"/>
                <a:gd name="T2" fmla="*/ 218 w 260"/>
                <a:gd name="T3" fmla="*/ 5 h 355"/>
                <a:gd name="T4" fmla="*/ 12 w 260"/>
                <a:gd name="T5" fmla="*/ 155 h 355"/>
                <a:gd name="T6" fmla="*/ 0 w 260"/>
                <a:gd name="T7" fmla="*/ 178 h 355"/>
                <a:gd name="T8" fmla="*/ 12 w 260"/>
                <a:gd name="T9" fmla="*/ 198 h 355"/>
                <a:gd name="T10" fmla="*/ 218 w 260"/>
                <a:gd name="T11" fmla="*/ 348 h 355"/>
                <a:gd name="T12" fmla="*/ 244 w 260"/>
                <a:gd name="T13" fmla="*/ 351 h 355"/>
                <a:gd name="T14" fmla="*/ 259 w 260"/>
                <a:gd name="T15" fmla="*/ 325 h 355"/>
                <a:gd name="T16" fmla="*/ 259 w 260"/>
                <a:gd name="T17" fmla="*/ 29 h 355"/>
                <a:gd name="T18" fmla="*/ 244 w 260"/>
                <a:gd name="T19" fmla="*/ 5 h 355"/>
                <a:gd name="T20" fmla="*/ 218 w 26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55">
                  <a:moveTo>
                    <a:pt x="218" y="5"/>
                  </a:moveTo>
                  <a:lnTo>
                    <a:pt x="218" y="5"/>
                  </a:lnTo>
                  <a:cubicBezTo>
                    <a:pt x="12" y="155"/>
                    <a:pt x="12" y="155"/>
                    <a:pt x="12" y="155"/>
                  </a:cubicBezTo>
                  <a:cubicBezTo>
                    <a:pt x="3" y="161"/>
                    <a:pt x="0" y="170"/>
                    <a:pt x="0" y="178"/>
                  </a:cubicBezTo>
                  <a:cubicBezTo>
                    <a:pt x="0" y="187"/>
                    <a:pt x="3" y="193"/>
                    <a:pt x="12" y="198"/>
                  </a:cubicBezTo>
                  <a:cubicBezTo>
                    <a:pt x="218" y="348"/>
                    <a:pt x="218" y="348"/>
                    <a:pt x="218" y="348"/>
                  </a:cubicBezTo>
                  <a:cubicBezTo>
                    <a:pt x="227" y="354"/>
                    <a:pt x="236" y="354"/>
                    <a:pt x="244" y="351"/>
                  </a:cubicBezTo>
                  <a:cubicBezTo>
                    <a:pt x="253" y="345"/>
                    <a:pt x="259" y="337"/>
                    <a:pt x="259" y="325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17"/>
                    <a:pt x="253" y="9"/>
                    <a:pt x="244" y="5"/>
                  </a:cubicBezTo>
                  <a:cubicBezTo>
                    <a:pt x="236" y="0"/>
                    <a:pt x="227" y="0"/>
                    <a:pt x="218" y="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1447772" y="1379387"/>
              <a:ext cx="925127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7788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328" grpId="0" animBg="1"/>
      <p:bldP spid="1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 rot="5400000">
            <a:off x="1473933" y="1997145"/>
            <a:ext cx="2356556" cy="2031515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latin typeface="Lato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89924" y="4679517"/>
            <a:ext cx="312457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3569" y="1374026"/>
            <a:ext cx="2762295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ABOUT ME</a:t>
            </a:r>
            <a:endParaRPr lang="en-US" sz="3781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12453" y="1184774"/>
            <a:ext cx="5369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/>
        </p:nvSpPr>
        <p:spPr>
          <a:xfrm>
            <a:off x="4283569" y="2407762"/>
            <a:ext cx="6466361" cy="2979641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web developer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lover and contributor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tech </a:t>
            </a: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PacktPub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Instructor and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trainer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Wordpress Fan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Oslo Vue.js meetup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Angular and Mobile meetup co-organizer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" b="3705"/>
          <a:stretch>
            <a:fillRect/>
          </a:stretch>
        </p:blipFill>
        <p:spPr>
          <a:xfrm>
            <a:off x="1538288" y="1828800"/>
            <a:ext cx="2247900" cy="2355850"/>
          </a:xfrm>
        </p:spPr>
      </p:pic>
      <p:sp>
        <p:nvSpPr>
          <p:cNvPr id="14" name="TextBox 13"/>
          <p:cNvSpPr txBox="1"/>
          <p:nvPr/>
        </p:nvSpPr>
        <p:spPr>
          <a:xfrm>
            <a:off x="8096188" y="5484247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84" y="574985"/>
            <a:ext cx="1854200" cy="147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84" y="2147300"/>
            <a:ext cx="2070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434" y="3773471"/>
            <a:ext cx="1778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4471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0" grpId="0"/>
      <p:bldP spid="13" grpId="0"/>
      <p:bldP spid="16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REQUIRMENTs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425629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ESSENTIAL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952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9"/>
          <p:cNvSpPr>
            <a:spLocks noChangeArrowheads="1"/>
          </p:cNvSpPr>
          <p:nvPr/>
        </p:nvSpPr>
        <p:spPr bwMode="auto">
          <a:xfrm>
            <a:off x="5937377" y="1402708"/>
            <a:ext cx="122923" cy="2623562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328" name="Freeform 9"/>
          <p:cNvSpPr>
            <a:spLocks noChangeArrowheads="1"/>
          </p:cNvSpPr>
          <p:nvPr/>
        </p:nvSpPr>
        <p:spPr bwMode="auto">
          <a:xfrm>
            <a:off x="5937376" y="4026270"/>
            <a:ext cx="118872" cy="2831730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1058" name="TextBox 1057"/>
          <p:cNvSpPr txBox="1"/>
          <p:nvPr/>
        </p:nvSpPr>
        <p:spPr>
          <a:xfrm>
            <a:off x="6706911" y="3668959"/>
            <a:ext cx="3929085" cy="714621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r>
              <a:rPr lang="en-US" sz="4400" b="1" dirty="0" err="1" smtClean="0">
                <a:solidFill>
                  <a:schemeClr val="tx2"/>
                </a:solidFill>
                <a:latin typeface="Lato Regular"/>
                <a:cs typeface="Lato Regular"/>
              </a:rPr>
              <a:t>SW.js</a:t>
            </a:r>
            <a:endParaRPr lang="id-ID" sz="44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1062" name="TextBox 1061"/>
          <p:cNvSpPr txBox="1"/>
          <p:nvPr/>
        </p:nvSpPr>
        <p:spPr>
          <a:xfrm>
            <a:off x="561474" y="922287"/>
            <a:ext cx="4844723" cy="960842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pPr algn="r"/>
            <a:r>
              <a:rPr lang="en-US" sz="6000" b="1" dirty="0" err="1" smtClean="0">
                <a:solidFill>
                  <a:schemeClr val="tx2"/>
                </a:solidFill>
                <a:latin typeface="Lato Regular"/>
                <a:cs typeface="Lato Regular"/>
              </a:rPr>
              <a:t>manifest.json</a:t>
            </a:r>
            <a:endParaRPr lang="id-ID" sz="60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751624" y="3781784"/>
            <a:ext cx="674714" cy="483475"/>
            <a:chOff x="11341351" y="7726163"/>
            <a:chExt cx="1660402" cy="1189783"/>
          </a:xfrm>
        </p:grpSpPr>
        <p:grpSp>
          <p:nvGrpSpPr>
            <p:cNvPr id="120" name="Group 119"/>
            <p:cNvGrpSpPr/>
            <p:nvPr/>
          </p:nvGrpSpPr>
          <p:grpSpPr>
            <a:xfrm>
              <a:off x="11341351" y="7726163"/>
              <a:ext cx="1660402" cy="1189783"/>
              <a:chOff x="11341351" y="8141025"/>
              <a:chExt cx="1660402" cy="1189783"/>
            </a:xfrm>
          </p:grpSpPr>
          <p:sp>
            <p:nvSpPr>
              <p:cNvPr id="122" name="Freeform 298"/>
              <p:cNvSpPr>
                <a:spLocks noChangeArrowheads="1"/>
              </p:cNvSpPr>
              <p:nvPr/>
            </p:nvSpPr>
            <p:spPr bwMode="auto">
              <a:xfrm>
                <a:off x="11341351" y="8141025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rgbClr val="32576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3" name="Freeform 299"/>
              <p:cNvSpPr>
                <a:spLocks noChangeArrowheads="1"/>
              </p:cNvSpPr>
              <p:nvPr/>
            </p:nvSpPr>
            <p:spPr bwMode="auto">
              <a:xfrm>
                <a:off x="11583353" y="8383015"/>
                <a:ext cx="712561" cy="705803"/>
              </a:xfrm>
              <a:custGeom>
                <a:avLst/>
                <a:gdLst>
                  <a:gd name="T0" fmla="*/ 236 w 471"/>
                  <a:gd name="T1" fmla="*/ 466 h 467"/>
                  <a:gd name="T2" fmla="*/ 236 w 471"/>
                  <a:gd name="T3" fmla="*/ 466 h 467"/>
                  <a:gd name="T4" fmla="*/ 0 w 471"/>
                  <a:gd name="T5" fmla="*/ 232 h 467"/>
                  <a:gd name="T6" fmla="*/ 236 w 471"/>
                  <a:gd name="T7" fmla="*/ 0 h 467"/>
                  <a:gd name="T8" fmla="*/ 470 w 471"/>
                  <a:gd name="T9" fmla="*/ 232 h 467"/>
                  <a:gd name="T10" fmla="*/ 236 w 471"/>
                  <a:gd name="T11" fmla="*/ 46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67">
                    <a:moveTo>
                      <a:pt x="236" y="466"/>
                    </a:moveTo>
                    <a:lnTo>
                      <a:pt x="236" y="466"/>
                    </a:lnTo>
                    <a:cubicBezTo>
                      <a:pt x="107" y="466"/>
                      <a:pt x="0" y="362"/>
                      <a:pt x="0" y="232"/>
                    </a:cubicBezTo>
                    <a:cubicBezTo>
                      <a:pt x="0" y="103"/>
                      <a:pt x="107" y="0"/>
                      <a:pt x="236" y="0"/>
                    </a:cubicBezTo>
                    <a:cubicBezTo>
                      <a:pt x="363" y="0"/>
                      <a:pt x="470" y="103"/>
                      <a:pt x="470" y="232"/>
                    </a:cubicBezTo>
                    <a:cubicBezTo>
                      <a:pt x="470" y="362"/>
                      <a:pt x="363" y="466"/>
                      <a:pt x="236" y="4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4" name="Freeform 734"/>
              <p:cNvSpPr>
                <a:spLocks noChangeArrowheads="1"/>
              </p:cNvSpPr>
              <p:nvPr/>
            </p:nvSpPr>
            <p:spPr bwMode="auto">
              <a:xfrm>
                <a:off x="12605139" y="8497288"/>
                <a:ext cx="396614" cy="53103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1459907" y="7860924"/>
              <a:ext cx="925128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125" name="Freeform 9"/>
          <p:cNvSpPr>
            <a:spLocks noChangeArrowheads="1"/>
          </p:cNvSpPr>
          <p:nvPr/>
        </p:nvSpPr>
        <p:spPr bwMode="auto">
          <a:xfrm>
            <a:off x="5937376" y="0"/>
            <a:ext cx="118872" cy="1402708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5521628" y="1146211"/>
            <a:ext cx="713497" cy="483475"/>
            <a:chOff x="10775352" y="1240287"/>
            <a:chExt cx="1755842" cy="1189783"/>
          </a:xfrm>
        </p:grpSpPr>
        <p:sp>
          <p:nvSpPr>
            <p:cNvPr id="127" name="Freeform 301"/>
            <p:cNvSpPr>
              <a:spLocks noChangeArrowheads="1"/>
            </p:cNvSpPr>
            <p:nvPr/>
          </p:nvSpPr>
          <p:spPr bwMode="auto">
            <a:xfrm>
              <a:off x="11341351" y="1240287"/>
              <a:ext cx="1189843" cy="1189783"/>
            </a:xfrm>
            <a:custGeom>
              <a:avLst/>
              <a:gdLst>
                <a:gd name="T0" fmla="*/ 785 w 786"/>
                <a:gd name="T1" fmla="*/ 391 h 784"/>
                <a:gd name="T2" fmla="*/ 785 w 786"/>
                <a:gd name="T3" fmla="*/ 391 h 784"/>
                <a:gd name="T4" fmla="*/ 394 w 786"/>
                <a:gd name="T5" fmla="*/ 783 h 784"/>
                <a:gd name="T6" fmla="*/ 0 w 786"/>
                <a:gd name="T7" fmla="*/ 391 h 784"/>
                <a:gd name="T8" fmla="*/ 394 w 786"/>
                <a:gd name="T9" fmla="*/ 0 h 784"/>
                <a:gd name="T10" fmla="*/ 785 w 786"/>
                <a:gd name="T11" fmla="*/ 39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784">
                  <a:moveTo>
                    <a:pt x="785" y="391"/>
                  </a:moveTo>
                  <a:lnTo>
                    <a:pt x="785" y="391"/>
                  </a:lnTo>
                  <a:cubicBezTo>
                    <a:pt x="785" y="607"/>
                    <a:pt x="610" y="783"/>
                    <a:pt x="394" y="783"/>
                  </a:cubicBezTo>
                  <a:cubicBezTo>
                    <a:pt x="176" y="783"/>
                    <a:pt x="0" y="607"/>
                    <a:pt x="0" y="391"/>
                  </a:cubicBezTo>
                  <a:cubicBezTo>
                    <a:pt x="0" y="176"/>
                    <a:pt x="176" y="0"/>
                    <a:pt x="394" y="0"/>
                  </a:cubicBezTo>
                  <a:cubicBezTo>
                    <a:pt x="610" y="0"/>
                    <a:pt x="785" y="176"/>
                    <a:pt x="785" y="39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8" name="Freeform 302"/>
            <p:cNvSpPr>
              <a:spLocks noChangeArrowheads="1"/>
            </p:cNvSpPr>
            <p:nvPr/>
          </p:nvSpPr>
          <p:spPr bwMode="auto">
            <a:xfrm>
              <a:off x="11583353" y="1475555"/>
              <a:ext cx="712561" cy="712525"/>
            </a:xfrm>
            <a:custGeom>
              <a:avLst/>
              <a:gdLst>
                <a:gd name="T0" fmla="*/ 236 w 471"/>
                <a:gd name="T1" fmla="*/ 469 h 470"/>
                <a:gd name="T2" fmla="*/ 236 w 471"/>
                <a:gd name="T3" fmla="*/ 469 h 470"/>
                <a:gd name="T4" fmla="*/ 0 w 471"/>
                <a:gd name="T5" fmla="*/ 235 h 470"/>
                <a:gd name="T6" fmla="*/ 236 w 471"/>
                <a:gd name="T7" fmla="*/ 0 h 470"/>
                <a:gd name="T8" fmla="*/ 470 w 471"/>
                <a:gd name="T9" fmla="*/ 235 h 470"/>
                <a:gd name="T10" fmla="*/ 236 w 471"/>
                <a:gd name="T11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470">
                  <a:moveTo>
                    <a:pt x="236" y="469"/>
                  </a:moveTo>
                  <a:lnTo>
                    <a:pt x="236" y="469"/>
                  </a:lnTo>
                  <a:cubicBezTo>
                    <a:pt x="107" y="469"/>
                    <a:pt x="0" y="365"/>
                    <a:pt x="0" y="235"/>
                  </a:cubicBezTo>
                  <a:cubicBezTo>
                    <a:pt x="0" y="106"/>
                    <a:pt x="107" y="0"/>
                    <a:pt x="236" y="0"/>
                  </a:cubicBezTo>
                  <a:cubicBezTo>
                    <a:pt x="363" y="0"/>
                    <a:pt x="470" y="106"/>
                    <a:pt x="470" y="235"/>
                  </a:cubicBezTo>
                  <a:cubicBezTo>
                    <a:pt x="470" y="365"/>
                    <a:pt x="363" y="469"/>
                    <a:pt x="236" y="4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9" name="Freeform 733"/>
            <p:cNvSpPr>
              <a:spLocks noChangeArrowheads="1"/>
            </p:cNvSpPr>
            <p:nvPr/>
          </p:nvSpPr>
          <p:spPr bwMode="auto">
            <a:xfrm>
              <a:off x="10775352" y="1619318"/>
              <a:ext cx="389892" cy="537755"/>
            </a:xfrm>
            <a:custGeom>
              <a:avLst/>
              <a:gdLst>
                <a:gd name="T0" fmla="*/ 218 w 260"/>
                <a:gd name="T1" fmla="*/ 5 h 355"/>
                <a:gd name="T2" fmla="*/ 218 w 260"/>
                <a:gd name="T3" fmla="*/ 5 h 355"/>
                <a:gd name="T4" fmla="*/ 12 w 260"/>
                <a:gd name="T5" fmla="*/ 155 h 355"/>
                <a:gd name="T6" fmla="*/ 0 w 260"/>
                <a:gd name="T7" fmla="*/ 178 h 355"/>
                <a:gd name="T8" fmla="*/ 12 w 260"/>
                <a:gd name="T9" fmla="*/ 198 h 355"/>
                <a:gd name="T10" fmla="*/ 218 w 260"/>
                <a:gd name="T11" fmla="*/ 348 h 355"/>
                <a:gd name="T12" fmla="*/ 244 w 260"/>
                <a:gd name="T13" fmla="*/ 351 h 355"/>
                <a:gd name="T14" fmla="*/ 259 w 260"/>
                <a:gd name="T15" fmla="*/ 325 h 355"/>
                <a:gd name="T16" fmla="*/ 259 w 260"/>
                <a:gd name="T17" fmla="*/ 29 h 355"/>
                <a:gd name="T18" fmla="*/ 244 w 260"/>
                <a:gd name="T19" fmla="*/ 5 h 355"/>
                <a:gd name="T20" fmla="*/ 218 w 26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55">
                  <a:moveTo>
                    <a:pt x="218" y="5"/>
                  </a:moveTo>
                  <a:lnTo>
                    <a:pt x="218" y="5"/>
                  </a:lnTo>
                  <a:cubicBezTo>
                    <a:pt x="12" y="155"/>
                    <a:pt x="12" y="155"/>
                    <a:pt x="12" y="155"/>
                  </a:cubicBezTo>
                  <a:cubicBezTo>
                    <a:pt x="3" y="161"/>
                    <a:pt x="0" y="170"/>
                    <a:pt x="0" y="178"/>
                  </a:cubicBezTo>
                  <a:cubicBezTo>
                    <a:pt x="0" y="187"/>
                    <a:pt x="3" y="193"/>
                    <a:pt x="12" y="198"/>
                  </a:cubicBezTo>
                  <a:cubicBezTo>
                    <a:pt x="218" y="348"/>
                    <a:pt x="218" y="348"/>
                    <a:pt x="218" y="348"/>
                  </a:cubicBezTo>
                  <a:cubicBezTo>
                    <a:pt x="227" y="354"/>
                    <a:pt x="236" y="354"/>
                    <a:pt x="244" y="351"/>
                  </a:cubicBezTo>
                  <a:cubicBezTo>
                    <a:pt x="253" y="345"/>
                    <a:pt x="259" y="337"/>
                    <a:pt x="259" y="325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17"/>
                    <a:pt x="253" y="9"/>
                    <a:pt x="244" y="5"/>
                  </a:cubicBezTo>
                  <a:cubicBezTo>
                    <a:pt x="236" y="0"/>
                    <a:pt x="227" y="0"/>
                    <a:pt x="218" y="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1447772" y="1379387"/>
              <a:ext cx="925127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789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328" grpId="0" animBg="1"/>
      <p:bldP spid="1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DOT JSON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415690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MANIFEST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73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933" y="2426186"/>
            <a:ext cx="115663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808080"/>
                </a:solidFill>
                <a:latin typeface="Operator Mono" charset="0"/>
              </a:rPr>
              <a:t>&lt;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link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rel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3200" dirty="0">
                <a:solidFill>
                  <a:schemeClr val="bg1"/>
                </a:solidFill>
                <a:latin typeface="Operator Mono" charset="0"/>
              </a:rPr>
              <a:t>manifest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href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3200" dirty="0">
                <a:solidFill>
                  <a:schemeClr val="bg1"/>
                </a:solidFill>
                <a:latin typeface="Operator Mono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latin typeface="Operator Mono" charset="0"/>
              </a:rPr>
              <a:t>manifest.json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3200" dirty="0">
                <a:solidFill>
                  <a:srgbClr val="808080"/>
                </a:solidFill>
                <a:latin typeface="Operator Mono" charset="0"/>
              </a:rPr>
              <a:t>&gt;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643" y="3942166"/>
            <a:ext cx="11566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808080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link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chemeClr val="bg1"/>
                </a:solidFill>
                <a:latin typeface="Operator Mono" charset="0"/>
              </a:rPr>
              <a:t>manifest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href</a:t>
            </a:r>
            <a:r>
              <a:rPr lang="en-US" sz="2400" dirty="0" smtClean="0">
                <a:solidFill>
                  <a:schemeClr val="bg1"/>
                </a:solidFill>
                <a:latin typeface="Operator Mono" charset="0"/>
              </a:rPr>
              <a:t>="&lt;?</a:t>
            </a:r>
            <a:r>
              <a:rPr lang="en-US" sz="2400" dirty="0" err="1">
                <a:solidFill>
                  <a:schemeClr val="bg1"/>
                </a:solidFill>
                <a:latin typeface="Operator Mono" charset="0"/>
              </a:rPr>
              <a:t>php</a:t>
            </a:r>
            <a:r>
              <a:rPr lang="en-US" sz="2400" dirty="0">
                <a:solidFill>
                  <a:schemeClr val="bg1"/>
                </a:solidFill>
                <a:latin typeface="Operator Mono" charset="0"/>
              </a:rPr>
              <a:t> echo </a:t>
            </a:r>
            <a:r>
              <a:rPr lang="en-US" sz="2400" dirty="0" err="1" smtClean="0">
                <a:solidFill>
                  <a:schemeClr val="bg1"/>
                </a:solidFill>
                <a:latin typeface="Operator Mono" charset="0"/>
              </a:rPr>
              <a:t>get_manifest_path</a:t>
            </a:r>
            <a:r>
              <a:rPr lang="en-US" sz="2400" dirty="0">
                <a:solidFill>
                  <a:schemeClr val="bg1"/>
                </a:solidFill>
                <a:latin typeface="Operator Mono" charset="0"/>
              </a:rPr>
              <a:t>(); </a:t>
            </a:r>
            <a:r>
              <a:rPr lang="en-US" sz="2400" dirty="0" smtClean="0">
                <a:solidFill>
                  <a:schemeClr val="bg1"/>
                </a:solidFill>
                <a:latin typeface="Operator Mono" charset="0"/>
              </a:rPr>
              <a:t>?&gt;"&gt;</a:t>
            </a:r>
            <a:endParaRPr lang="en-US" sz="2400" b="0" dirty="0">
              <a:solidFill>
                <a:schemeClr val="bg1"/>
              </a:solidFill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0231" y="1375808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&lt;head&gt;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0231" y="5042648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&lt;/head&gt;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2736" y="33033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-112295"/>
            <a:ext cx="11566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{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"name"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”WP PWA"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,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short_name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”WPPWA"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,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"description"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”An Awesome Offline App with Wordpress"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background_color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fff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theme_color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"#3f51b5",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start_url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index.html?utm_source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=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homescreen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"scope": ".",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"orientation": "portrait-primary",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"display": "standalone",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dir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lang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-US",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"icons":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[{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src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"/assets/images/icons/icon-512x512.png",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"type": "image/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png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"sizes": "512x512"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}]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-112295"/>
            <a:ext cx="11566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"name":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 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short_name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"description":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”An Awesome Offline App with Wordpress",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background_color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"#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fff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theme_color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"#3f51b5"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start_url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index.html?utm_source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=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homescreen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"scope": ".",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"orientation": "portrait-primary",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"display": "standalone",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dir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lang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-US",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"icons":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[{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src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"/assets/images/icons/icon-512x512.png",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"type": "image/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png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"sizes": "512x512"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}]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94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-112295"/>
            <a:ext cx="11566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"name":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 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short_name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"description":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”An Awesome Offline App with Wordpress",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background_color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fff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theme_color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"#3f51b5",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start_url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index.html?utm_source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=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homescreen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"scope": ".",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"orientation": "portrait-primary",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"display": "standalone",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dir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lang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-US",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"icons"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[{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src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"/assets/images/icons/icon-512x512.png"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pPr lvl="1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"type"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"image/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png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pPr lvl="1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"sizes"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"512x512"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}]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1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714259" y="3001889"/>
            <a:ext cx="1052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DEMO TIME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2498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WORKER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352200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SERVICE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92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1782791" y="2811344"/>
          <a:ext cx="8742476" cy="264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73" y="3673484"/>
            <a:ext cx="1993178" cy="19931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7095" y="5528097"/>
            <a:ext cx="1128642" cy="27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1" dirty="0"/>
              <a:t>Service Worker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7" y="1065467"/>
            <a:ext cx="1194793" cy="11947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0" y="1268986"/>
            <a:ext cx="1194793" cy="11947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4" y="1491487"/>
            <a:ext cx="1194793" cy="11947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191" y="3665443"/>
            <a:ext cx="1208083" cy="120808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10345312" y="3564249"/>
            <a:ext cx="1473840" cy="1423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437412" y="3512582"/>
            <a:ext cx="1208083" cy="1513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 28"/>
          <p:cNvGraphicFramePr/>
          <p:nvPr>
            <p:extLst/>
          </p:nvPr>
        </p:nvGraphicFramePr>
        <p:xfrm>
          <a:off x="2455461" y="380774"/>
          <a:ext cx="7858770" cy="238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90" y="1223181"/>
            <a:ext cx="1208083" cy="12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2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4" y="0"/>
            <a:ext cx="725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42" y="2360009"/>
            <a:ext cx="1993178" cy="1993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510" y="1175994"/>
            <a:ext cx="1287492" cy="1287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79" y="2360009"/>
            <a:ext cx="2053615" cy="205361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87" y="4412144"/>
            <a:ext cx="1414515" cy="144832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7948738" y="4939142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34" y="1501440"/>
            <a:ext cx="1318519" cy="1039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85" y="4526010"/>
            <a:ext cx="1257618" cy="991421"/>
          </a:xfrm>
          <a:prstGeom prst="rect">
            <a:avLst/>
          </a:prstGeom>
        </p:spPr>
      </p:pic>
      <p:sp>
        <p:nvSpPr>
          <p:cNvPr id="23" name="Left-Up Arrow 22"/>
          <p:cNvSpPr/>
          <p:nvPr/>
        </p:nvSpPr>
        <p:spPr>
          <a:xfrm flipH="1" flipV="1">
            <a:off x="3652283" y="1808512"/>
            <a:ext cx="2134526" cy="712466"/>
          </a:xfrm>
          <a:prstGeom prst="leftUpArrow">
            <a:avLst>
              <a:gd name="adj1" fmla="val 12224"/>
              <a:gd name="adj2" fmla="val 16695"/>
              <a:gd name="adj3" fmla="val 2500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4" name="Left-Up Arrow 23"/>
          <p:cNvSpPr/>
          <p:nvPr/>
        </p:nvSpPr>
        <p:spPr>
          <a:xfrm flipH="1">
            <a:off x="3650047" y="4530203"/>
            <a:ext cx="2134526" cy="607618"/>
          </a:xfrm>
          <a:prstGeom prst="leftUpArrow">
            <a:avLst>
              <a:gd name="adj1" fmla="val 13015"/>
              <a:gd name="adj2" fmla="val 23326"/>
              <a:gd name="adj3" fmla="val 26498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5" name="Rectangle 24"/>
          <p:cNvSpPr/>
          <p:nvPr/>
        </p:nvSpPr>
        <p:spPr>
          <a:xfrm>
            <a:off x="3397439" y="4357923"/>
            <a:ext cx="859628" cy="45954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6" name="Rectangle 25"/>
          <p:cNvSpPr/>
          <p:nvPr/>
        </p:nvSpPr>
        <p:spPr>
          <a:xfrm>
            <a:off x="3273753" y="2233715"/>
            <a:ext cx="859628" cy="45954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7" name="Right Arrow 26"/>
          <p:cNvSpPr/>
          <p:nvPr/>
        </p:nvSpPr>
        <p:spPr>
          <a:xfrm>
            <a:off x="7894919" y="1938577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8" name="Right Arrow 27"/>
          <p:cNvSpPr/>
          <p:nvPr/>
        </p:nvSpPr>
        <p:spPr>
          <a:xfrm>
            <a:off x="2050209" y="3386816"/>
            <a:ext cx="925833" cy="232201"/>
          </a:xfrm>
          <a:prstGeom prst="rightArrow">
            <a:avLst/>
          </a:prstGeom>
          <a:solidFill>
            <a:srgbClr val="DA3F31"/>
          </a:solidFill>
          <a:ln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4" name="Right Arrow 43"/>
          <p:cNvSpPr/>
          <p:nvPr/>
        </p:nvSpPr>
        <p:spPr>
          <a:xfrm flipH="1">
            <a:off x="1013794" y="767271"/>
            <a:ext cx="9605369" cy="1904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5" name="Right Arrow 44"/>
          <p:cNvSpPr/>
          <p:nvPr/>
        </p:nvSpPr>
        <p:spPr>
          <a:xfrm flipH="1">
            <a:off x="1013794" y="5858992"/>
            <a:ext cx="9605369" cy="1904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7" name="Rectangle 46"/>
          <p:cNvSpPr/>
          <p:nvPr/>
        </p:nvSpPr>
        <p:spPr>
          <a:xfrm>
            <a:off x="861328" y="632726"/>
            <a:ext cx="254110" cy="4266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6" name="Right Arrow 45"/>
          <p:cNvSpPr/>
          <p:nvPr/>
        </p:nvSpPr>
        <p:spPr>
          <a:xfrm rot="5400000">
            <a:off x="280832" y="1537239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9" name="Rectangle 48"/>
          <p:cNvSpPr/>
          <p:nvPr/>
        </p:nvSpPr>
        <p:spPr>
          <a:xfrm>
            <a:off x="861328" y="5664110"/>
            <a:ext cx="254110" cy="4266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8" name="Right Arrow 47"/>
          <p:cNvSpPr/>
          <p:nvPr/>
        </p:nvSpPr>
        <p:spPr>
          <a:xfrm rot="16200000">
            <a:off x="291658" y="5117655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</p:spTree>
    <p:extLst>
      <p:ext uri="{BB962C8B-B14F-4D97-AF65-F5344CB8AC3E}">
        <p14:creationId xmlns:p14="http://schemas.microsoft.com/office/powerpoint/2010/main" val="162802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7" grpId="0" animBg="1"/>
      <p:bldP spid="28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6695" y="2999874"/>
            <a:ext cx="105673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atin typeface="Lato" charset="0"/>
                <a:ea typeface="Lato" charset="0"/>
                <a:cs typeface="Lato" charset="0"/>
              </a:rPr>
              <a:t>REGISTER SERVICE WORKER</a:t>
            </a:r>
            <a:endParaRPr lang="en-US" sz="6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1941095"/>
            <a:ext cx="115663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in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window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'load'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</a:t>
            </a:r>
            <a:r>
              <a:rPr lang="en-US" sz="2400" dirty="0" err="1" smtClean="0">
                <a:solidFill>
                  <a:srgbClr val="CE9178"/>
                </a:solidFill>
                <a:latin typeface="Operator Mono" charset="0"/>
              </a:rPr>
              <a:t>sw.js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error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'Registration failed with 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error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1941095"/>
            <a:ext cx="1156635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if ('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' in navigator) {</a:t>
            </a:r>
          </a:p>
          <a:p>
            <a:pPr lvl="1"/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window.addEventListener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('load', () =&gt; {</a:t>
            </a:r>
          </a:p>
          <a:p>
            <a:pPr lvl="2"/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navigator.serviceWorker.register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('/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sw.js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',</a:t>
            </a:r>
            <a:r>
              <a:rPr lang="en-US" sz="2800" dirty="0">
                <a:solidFill>
                  <a:schemeClr val="bg1"/>
                </a:solidFill>
                <a:latin typeface="Operator Mono" charset="0"/>
              </a:rPr>
              <a:t> { scope: '/' }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.then(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) =&gt;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console.log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))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.catch((error) =&gt;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console.log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('Registration failed with ' + error));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});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5327" y="2871537"/>
            <a:ext cx="3478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SCOPE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1010653"/>
            <a:ext cx="115663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3600" b="1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b="1" dirty="0" err="1">
                <a:solidFill>
                  <a:srgbClr val="9CDCFE"/>
                </a:solidFill>
                <a:latin typeface="Operator Mono" charset="0"/>
              </a:rPr>
              <a:t>php</a:t>
            </a:r>
            <a:endParaRPr lang="en-US" sz="3600" b="1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&lt;?</a:t>
            </a:r>
          </a:p>
          <a:p>
            <a:pPr lvl="1"/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require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'../../../../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wp-load.php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'Service-Worker-Allowed: /'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'Content-Type: application/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javascript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?&gt;</a:t>
            </a:r>
          </a:p>
          <a:p>
            <a:endParaRPr lang="en-US" sz="2400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__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myconfig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={</a:t>
            </a:r>
            <a:r>
              <a:rPr lang="en-US" sz="2400" dirty="0" err="1" smtClean="0">
                <a:solidFill>
                  <a:srgbClr val="CE9178"/>
                </a:solidFill>
                <a:latin typeface="Operator Mono" charset="0"/>
              </a:rPr>
              <a:t>themeUrl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: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`&lt;?=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get_bloginfo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('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template_url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');?&gt;`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&lt;? 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readfile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sw.js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?&gt;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2168" y="85023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FOOTER.PHP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1053" y="2101879"/>
            <a:ext cx="117909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 err="1" smtClean="0">
                <a:solidFill>
                  <a:srgbClr val="C586C0"/>
                </a:solidFill>
                <a:latin typeface="Operator Mono" charset="0"/>
              </a:rPr>
              <a:t>footer.php</a:t>
            </a:r>
            <a:endParaRPr lang="en-US" sz="3200" dirty="0" smtClean="0">
              <a:solidFill>
                <a:srgbClr val="C586C0"/>
              </a:solidFill>
              <a:latin typeface="Operator Mono" charset="0"/>
            </a:endParaRPr>
          </a:p>
          <a:p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3200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3200" dirty="0" err="1" smtClean="0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3200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 in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navigator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3200" dirty="0" err="1" smtClean="0">
                <a:solidFill>
                  <a:srgbClr val="4EC9B0"/>
                </a:solidFill>
                <a:latin typeface="Operator Mono" charset="0"/>
              </a:rPr>
              <a:t>window</a:t>
            </a:r>
            <a:r>
              <a:rPr lang="en-US" sz="32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 smtClean="0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'load'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 ()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navigator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 smtClean="0">
                <a:solidFill>
                  <a:srgbClr val="9CDCFE"/>
                </a:solidFill>
                <a:latin typeface="Operator Mono" charset="0"/>
              </a:rPr>
              <a:t>serviceWorker</a:t>
            </a:r>
            <a:endParaRPr lang="en-US" sz="3200" dirty="0" smtClean="0">
              <a:solidFill>
                <a:srgbClr val="9CDCFE"/>
              </a:solidFill>
              <a:latin typeface="Operator Mono" charset="0"/>
            </a:endParaRPr>
          </a:p>
          <a:p>
            <a:pPr lvl="2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 smtClean="0">
                <a:solidFill>
                  <a:srgbClr val="CE9178"/>
                </a:solidFill>
                <a:latin typeface="Operator Mono" charset="0"/>
              </a:rPr>
              <a:t>`${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__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myconfig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themeUrl</a:t>
            </a:r>
            <a:r>
              <a:rPr lang="en-US" sz="2800" dirty="0">
                <a:solidFill>
                  <a:srgbClr val="CE9178"/>
                </a:solidFill>
                <a:latin typeface="Operator Mono" charset="0"/>
              </a:rPr>
              <a:t>}/scripts/</a:t>
            </a:r>
            <a:r>
              <a:rPr lang="en-US" sz="2800" dirty="0" err="1">
                <a:solidFill>
                  <a:srgbClr val="CE9178"/>
                </a:solidFill>
                <a:latin typeface="Operator Mono" charset="0"/>
              </a:rPr>
              <a:t>sw.php</a:t>
            </a:r>
            <a:r>
              <a:rPr lang="en-US" sz="2800" dirty="0">
                <a:solidFill>
                  <a:srgbClr val="CE9178"/>
                </a:solidFill>
                <a:latin typeface="Operator Mono" charset="0"/>
              </a:rPr>
              <a:t>`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3867" y="1629618"/>
            <a:ext cx="36680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Service worker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Life Cycle</a:t>
            </a:r>
            <a:endParaRPr lang="en-US" sz="4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r="7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863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930" y="1345296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 err="1"/>
              <a:t>index.html</a:t>
            </a:r>
            <a:endParaRPr lang="en-US" sz="3202" dirty="0"/>
          </a:p>
        </p:txBody>
      </p:sp>
      <p:sp>
        <p:nvSpPr>
          <p:cNvPr id="6" name="TextBox 5"/>
          <p:cNvSpPr txBox="1"/>
          <p:nvPr/>
        </p:nvSpPr>
        <p:spPr>
          <a:xfrm>
            <a:off x="393009" y="2692491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 err="1"/>
              <a:t>app.js</a:t>
            </a:r>
            <a:endParaRPr lang="en-US" sz="3202" dirty="0"/>
          </a:p>
        </p:txBody>
      </p:sp>
      <p:sp>
        <p:nvSpPr>
          <p:cNvPr id="8" name="TextBox 7"/>
          <p:cNvSpPr txBox="1"/>
          <p:nvPr/>
        </p:nvSpPr>
        <p:spPr>
          <a:xfrm>
            <a:off x="403930" y="4043669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 err="1"/>
              <a:t>sw.js</a:t>
            </a:r>
            <a:endParaRPr lang="en-US" sz="3202" dirty="0"/>
          </a:p>
        </p:txBody>
      </p:sp>
      <p:sp>
        <p:nvSpPr>
          <p:cNvPr id="9" name="TextBox 8"/>
          <p:cNvSpPr txBox="1"/>
          <p:nvPr/>
        </p:nvSpPr>
        <p:spPr>
          <a:xfrm>
            <a:off x="403930" y="5390864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website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4221" y="1345295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/>
              <a:t>install</a:t>
            </a:r>
            <a:endParaRPr lang="en-US" sz="3202" dirty="0"/>
          </a:p>
        </p:txBody>
      </p:sp>
      <p:sp>
        <p:nvSpPr>
          <p:cNvPr id="12" name="TextBox 11"/>
          <p:cNvSpPr txBox="1"/>
          <p:nvPr/>
        </p:nvSpPr>
        <p:spPr>
          <a:xfrm>
            <a:off x="5231742" y="2808778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active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91213" y="2808778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error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7913" y="4188734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idle</a:t>
            </a:r>
          </a:p>
        </p:txBody>
      </p:sp>
      <p:cxnSp>
        <p:nvCxnSpPr>
          <p:cNvPr id="21" name="Elbow Connector 20"/>
          <p:cNvCxnSpPr>
            <a:stCxn id="8" idx="3"/>
            <a:endCxn id="10" idx="1"/>
          </p:cNvCxnSpPr>
          <p:nvPr/>
        </p:nvCxnSpPr>
        <p:spPr>
          <a:xfrm flipV="1">
            <a:off x="3148321" y="1637844"/>
            <a:ext cx="3455900" cy="2698374"/>
          </a:xfrm>
          <a:prstGeom prst="bentConnector3">
            <a:avLst>
              <a:gd name="adj1" fmla="val 50000"/>
            </a:avLst>
          </a:prstGeom>
          <a:ln w="60325">
            <a:solidFill>
              <a:schemeClr val="accent1">
                <a:shade val="95000"/>
                <a:satMod val="10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59975" y="1899533"/>
            <a:ext cx="660687" cy="85381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46073" y="1899533"/>
            <a:ext cx="1956649" cy="90924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59171" y="4188733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terminate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489871" y="3418451"/>
            <a:ext cx="12706" cy="77028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3"/>
          </p:cNvCxnSpPr>
          <p:nvPr/>
        </p:nvCxnSpPr>
        <p:spPr>
          <a:xfrm flipV="1">
            <a:off x="7972304" y="4465852"/>
            <a:ext cx="786868" cy="1543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1431" y="2151999"/>
            <a:ext cx="2388637" cy="2771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1" dirty="0"/>
              <a:t>FETCH</a:t>
            </a:r>
          </a:p>
        </p:txBody>
      </p:sp>
      <p:cxnSp>
        <p:nvCxnSpPr>
          <p:cNvPr id="37" name="Elbow Connector 36"/>
          <p:cNvCxnSpPr/>
          <p:nvPr/>
        </p:nvCxnSpPr>
        <p:spPr>
          <a:xfrm>
            <a:off x="2975479" y="2399234"/>
            <a:ext cx="2256546" cy="2097029"/>
          </a:xfrm>
          <a:prstGeom prst="bentConnector3">
            <a:avLst>
              <a:gd name="adj1" fmla="val 50000"/>
            </a:avLst>
          </a:prstGeom>
          <a:ln w="603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88028" y="1369167"/>
            <a:ext cx="2037097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34" dirty="0">
                <a:solidFill>
                  <a:srgbClr val="FF0000"/>
                </a:solidFill>
              </a:rPr>
              <a:t>Install</a:t>
            </a:r>
            <a:r>
              <a:rPr lang="en-US" sz="1334" dirty="0"/>
              <a:t> event</a:t>
            </a:r>
          </a:p>
          <a:p>
            <a:pPr algn="ctr"/>
            <a:r>
              <a:rPr lang="en-US" sz="1334" dirty="0"/>
              <a:t>To cache asset for example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10984" y="5560251"/>
            <a:ext cx="2516844" cy="46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1" dirty="0">
                <a:solidFill>
                  <a:srgbClr val="FF0000"/>
                </a:solidFill>
              </a:rPr>
              <a:t>activate</a:t>
            </a:r>
            <a:r>
              <a:rPr lang="en-US" sz="1201" dirty="0"/>
              <a:t> Event </a:t>
            </a:r>
          </a:p>
          <a:p>
            <a:pPr algn="ctr"/>
            <a:r>
              <a:rPr lang="en-US" sz="1201" dirty="0"/>
              <a:t>SW can control all pages of the Scope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1431" y="3489370"/>
            <a:ext cx="2388637" cy="2771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1" dirty="0"/>
              <a:t>Background sync</a:t>
            </a:r>
          </a:p>
        </p:txBody>
      </p:sp>
    </p:spTree>
    <p:extLst>
      <p:ext uri="{BB962C8B-B14F-4D97-AF65-F5344CB8AC3E}">
        <p14:creationId xmlns:p14="http://schemas.microsoft.com/office/powerpoint/2010/main" val="3009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27" grpId="0" animBg="1"/>
      <p:bldP spid="35" grpId="0" animBg="1"/>
      <p:bldP spid="41" grpId="0"/>
      <p:bldP spid="42" grpId="0"/>
      <p:bldP spid="4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714259" y="3001889"/>
            <a:ext cx="1052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DEMO TIME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7807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5361" y="1784833"/>
            <a:ext cx="389504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What is really a PWA?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What Progressive web app means?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2350" y="1829531"/>
            <a:ext cx="334553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Manifest dot JSON</a:t>
            </a:r>
            <a:endParaRPr lang="en-US" sz="3200" b="1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Makes your app installable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52417" y="5008455"/>
            <a:ext cx="474623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Advanced Cache 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work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11649" y="3368607"/>
            <a:ext cx="410875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Core Concepts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Different ways that wen can create a PWA</a:t>
            </a:r>
          </a:p>
          <a:p>
            <a:pPr algn="ctr"/>
            <a:r>
              <a:rPr lang="en-US" dirty="0" smtClean="0"/>
              <a:t>From </a:t>
            </a:r>
            <a:r>
              <a:rPr lang="en-US" dirty="0"/>
              <a:t>W</a:t>
            </a:r>
            <a:r>
              <a:rPr lang="en-US" dirty="0" smtClean="0"/>
              <a:t>ordpress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0441" y="5285454"/>
            <a:ext cx="494488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Why PWA? And Essentials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Why you should consider a PWA and do you need?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37692" y="3280493"/>
            <a:ext cx="429816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Dive into service worker</a:t>
            </a:r>
            <a:endParaRPr lang="en-US" sz="3200" b="1" dirty="0"/>
          </a:p>
          <a:p>
            <a:pPr algn="ctr"/>
            <a:endParaRPr lang="en-US" dirty="0" smtClean="0"/>
          </a:p>
          <a:p>
            <a:pPr algn="ctr"/>
            <a:r>
              <a:rPr lang="en-US" dirty="0"/>
              <a:t>What service worker life cycle,</a:t>
            </a:r>
          </a:p>
          <a:p>
            <a:pPr algn="ctr"/>
            <a:r>
              <a:rPr lang="en-US" dirty="0"/>
              <a:t>What is pre-cache ?</a:t>
            </a:r>
          </a:p>
        </p:txBody>
      </p:sp>
    </p:spTree>
    <p:extLst>
      <p:ext uri="{BB962C8B-B14F-4D97-AF65-F5344CB8AC3E}">
        <p14:creationId xmlns:p14="http://schemas.microsoft.com/office/powerpoint/2010/main" val="13970330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1" grpId="0"/>
      <p:bldP spid="58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38238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latin typeface="Operator Mono" charset="0"/>
              </a:rPr>
              <a:t>const request = </a:t>
            </a:r>
            <a:r>
              <a:rPr lang="en-US" sz="3600" dirty="0" err="1">
                <a:latin typeface="Operator Mono" charset="0"/>
              </a:rPr>
              <a:t>event.request</a:t>
            </a:r>
            <a:r>
              <a:rPr lang="en-US" sz="3600" dirty="0"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event.respondWith</a:t>
            </a:r>
            <a:r>
              <a:rPr lang="en-US" sz="3600" dirty="0" smtClean="0"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Operator Mono" charset="0"/>
              </a:rPr>
              <a:t>self.addEventListener</a:t>
            </a:r>
            <a:r>
              <a:rPr lang="en-US" sz="3600" dirty="0">
                <a:latin typeface="Operator Mono" charset="0"/>
              </a:rPr>
              <a:t>('fetch', </a:t>
            </a:r>
            <a:endParaRPr lang="en-US" sz="3600" dirty="0" smtClean="0">
              <a:latin typeface="Operator Mono" charset="0"/>
            </a:endParaRPr>
          </a:p>
          <a:p>
            <a:r>
              <a:rPr lang="en-US" sz="3600" dirty="0" smtClean="0">
                <a:latin typeface="Operator Mono" charset="0"/>
              </a:rPr>
              <a:t>(</a:t>
            </a:r>
            <a:r>
              <a:rPr lang="en-US" sz="3600" dirty="0">
                <a:latin typeface="Operator Mono" charset="0"/>
              </a:rPr>
              <a:t>event) =&gt;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latin typeface="Operator Mono" charset="0"/>
              </a:rPr>
              <a:t>}</a:t>
            </a:r>
            <a:endParaRPr lang="en-US" sz="36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latin typeface="Operator Mono" charset="0"/>
              </a:rPr>
              <a:t>fetch(request).then( (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=&gt; {</a:t>
            </a:r>
          </a:p>
          <a:p>
            <a:pPr lvl="3"/>
            <a:r>
              <a:rPr lang="en-US" sz="2800" dirty="0" err="1">
                <a:latin typeface="Operator Mono" charset="0"/>
              </a:rPr>
              <a:t>caches.open</a:t>
            </a:r>
            <a:r>
              <a:rPr lang="en-US" sz="2800" dirty="0">
                <a:latin typeface="Operator Mono" charset="0"/>
              </a:rPr>
              <a:t>(DYNAMIC_CACHE_VERSION</a:t>
            </a:r>
            <a:r>
              <a:rPr lang="en-US" sz="2800" dirty="0" smtClean="0"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latin typeface="Operator Mono" charset="0"/>
              </a:rPr>
              <a:t>.</a:t>
            </a:r>
            <a:r>
              <a:rPr lang="en-US" sz="2800" dirty="0">
                <a:latin typeface="Operator Mono" charset="0"/>
              </a:rPr>
              <a:t>then( cache =&gt; </a:t>
            </a:r>
            <a:r>
              <a:rPr lang="en-US" sz="2800" dirty="0" err="1">
                <a:latin typeface="Operator Mono" charset="0"/>
              </a:rPr>
              <a:t>cache.put</a:t>
            </a:r>
            <a:r>
              <a:rPr lang="en-US" sz="2800" dirty="0">
                <a:latin typeface="Operator Mono" charset="0"/>
              </a:rPr>
              <a:t>(request, 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(request).then( (res) =&gt; {</a:t>
            </a:r>
          </a:p>
          <a:p>
            <a:pPr lvl="2"/>
            <a:r>
              <a:rPr lang="en-US" sz="3200" dirty="0">
                <a:latin typeface="Operator Mono" charset="0"/>
              </a:rPr>
              <a:t>return res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latin typeface="Operator Mono" charset="0"/>
              </a:rPr>
              <a:t>.catch(err =&gt; </a:t>
            </a:r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latin typeface="Operator Mono" charset="0"/>
              </a:rPr>
              <a:t>.then((res) =&gt; {</a:t>
            </a:r>
          </a:p>
          <a:p>
            <a:pPr lvl="2"/>
            <a:r>
              <a:rPr lang="en-US" sz="3200" dirty="0" err="1">
                <a:latin typeface="Operator Mono" charset="0"/>
              </a:rPr>
              <a:t>caches.open</a:t>
            </a:r>
            <a:r>
              <a:rPr lang="en-US" sz="3200" dirty="0">
                <a:latin typeface="Operator Mono" charset="0"/>
              </a:rPr>
              <a:t>(DYNAMIC_CACHE_VERSION</a:t>
            </a:r>
            <a:r>
              <a:rPr lang="en-US" sz="3200" dirty="0" smtClean="0"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.</a:t>
            </a:r>
            <a:r>
              <a:rPr lang="en-US" sz="3200" dirty="0">
                <a:latin typeface="Operator Mono" charset="0"/>
              </a:rPr>
              <a:t>then(cache =&gt; </a:t>
            </a:r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res));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 // Fallback to cache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latin typeface="Operator Mono" charset="0"/>
              </a:rPr>
              <a:t>fetch(request).then((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) =&gt; {</a:t>
            </a:r>
          </a:p>
          <a:p>
            <a:pPr lvl="3"/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5478" y="2951750"/>
            <a:ext cx="7988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WHAT REALLY IS A PWA</a:t>
            </a:r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Operator Mono" charset="0"/>
              </a:rPr>
              <a:t>event.respondWith</a:t>
            </a:r>
            <a:r>
              <a:rPr lang="en-US" sz="3200" dirty="0"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latin typeface="Operator Mono" charset="0"/>
              </a:rPr>
              <a:t>caches</a:t>
            </a:r>
          </a:p>
          <a:p>
            <a:pPr lvl="2"/>
            <a:r>
              <a:rPr lang="en-US" sz="3200" dirty="0">
                <a:latin typeface="Operator Mono" charset="0"/>
              </a:rPr>
              <a:t>.match(request</a:t>
            </a:r>
            <a:r>
              <a:rPr lang="en-US" sz="3200" dirty="0" smtClean="0">
                <a:latin typeface="Operator Mono" charset="0"/>
              </a:rPr>
              <a:t>).</a:t>
            </a:r>
            <a:r>
              <a:rPr lang="en-US" sz="3200" dirty="0">
                <a:latin typeface="Operator Mono" charset="0"/>
              </a:rPr>
              <a:t>then((res) =&gt; {</a:t>
            </a:r>
          </a:p>
          <a:p>
            <a:pPr lvl="3"/>
            <a:r>
              <a:rPr lang="en-US" sz="3200" dirty="0">
                <a:latin typeface="Operator Mono" charset="0"/>
              </a:rPr>
              <a:t>const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latin typeface="Operator Mono" charset="0"/>
              </a:rPr>
              <a:t>return </a:t>
            </a:r>
            <a:r>
              <a:rPr lang="en-US" sz="3200" dirty="0">
                <a:latin typeface="Operator Mono" charset="0"/>
              </a:rPr>
              <a:t>res ||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latin typeface="Operator Mono" charset="0"/>
              </a:rPr>
              <a:t>);</a:t>
            </a:r>
            <a:endParaRPr lang="en-US" sz="32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Web Share </a:t>
            </a:r>
            <a:r>
              <a:rPr lang="en-US" sz="3200" b="1" dirty="0" smtClean="0"/>
              <a:t>API</a:t>
            </a:r>
            <a:endParaRPr lang="fa-IR" sz="3200" b="1" dirty="0" smtClean="0"/>
          </a:p>
          <a:p>
            <a:pPr algn="ctr"/>
            <a:endParaRPr lang="en-US" dirty="0"/>
          </a:p>
          <a:p>
            <a:pPr algn="ctr"/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 err="1"/>
              <a:t>Navigator.share</a:t>
            </a:r>
            <a:r>
              <a:rPr lang="en-US" sz="1400" dirty="0"/>
              <a:t>() method invokes the native sharing mechanism of the device as part of the Web Share API.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9526" y="4485969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57" y="3668764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7" y="1888610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65598" y="2569470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6010" y="5233475"/>
            <a:ext cx="347684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Background Sync</a:t>
            </a:r>
          </a:p>
          <a:p>
            <a:pPr algn="ctr"/>
            <a:endParaRPr lang="en-US" dirty="0"/>
          </a:p>
          <a:p>
            <a:pPr algn="ctr"/>
            <a:r>
              <a:rPr lang="en-US" sz="1400" dirty="0" err="1" smtClean="0"/>
              <a:t>Reigster</a:t>
            </a:r>
            <a:r>
              <a:rPr lang="en-US" sz="1400" dirty="0" smtClean="0"/>
              <a:t> a task and sync back your data when</a:t>
            </a:r>
          </a:p>
          <a:p>
            <a:pPr algn="ctr"/>
            <a:r>
              <a:rPr lang="en-US" sz="1400" dirty="0" smtClean="0"/>
              <a:t>Connectivity </a:t>
            </a:r>
            <a:r>
              <a:rPr lang="en-US" sz="1400" dirty="0" err="1" smtClean="0"/>
              <a:t>restablished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80703" y="3051829"/>
            <a:ext cx="56477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/>
              <a:t>AND EVEN MORE</a:t>
            </a:r>
            <a:r>
              <a:rPr lang="mr-IN" sz="5400" b="1" dirty="0" smtClean="0"/>
              <a:t>…</a:t>
            </a:r>
            <a:endParaRPr lang="fa-IR" sz="5400" b="1" dirty="0"/>
          </a:p>
        </p:txBody>
      </p:sp>
    </p:spTree>
    <p:extLst>
      <p:ext uri="{BB962C8B-B14F-4D97-AF65-F5344CB8AC3E}">
        <p14:creationId xmlns:p14="http://schemas.microsoft.com/office/powerpoint/2010/main" val="2142098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1291775" y="3365046"/>
            <a:ext cx="10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/mhadaily/wordcamp2018Oslo</a:t>
            </a: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0974" y="1253135"/>
            <a:ext cx="5828532" cy="4813546"/>
            <a:chOff x="4517221" y="2682505"/>
            <a:chExt cx="7028976" cy="5802508"/>
          </a:xfrm>
        </p:grpSpPr>
        <p:sp>
          <p:nvSpPr>
            <p:cNvPr id="4" name="Freeform 18"/>
            <p:cNvSpPr>
              <a:spLocks/>
            </p:cNvSpPr>
            <p:nvPr/>
          </p:nvSpPr>
          <p:spPr bwMode="auto">
            <a:xfrm>
              <a:off x="4607493" y="2795680"/>
              <a:ext cx="6938704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>
              <a:off x="4517221" y="2682505"/>
              <a:ext cx="6938705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6" name="Freeform 20"/>
            <p:cNvSpPr>
              <a:spLocks/>
            </p:cNvSpPr>
            <p:nvPr/>
          </p:nvSpPr>
          <p:spPr bwMode="auto">
            <a:xfrm>
              <a:off x="5175136" y="3222379"/>
              <a:ext cx="5624405" cy="4611113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7" name="Freeform 21"/>
            <p:cNvSpPr>
              <a:spLocks/>
            </p:cNvSpPr>
            <p:nvPr/>
          </p:nvSpPr>
          <p:spPr bwMode="auto">
            <a:xfrm>
              <a:off x="5542344" y="3523670"/>
              <a:ext cx="4888459" cy="4005473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6048785" y="3933546"/>
              <a:ext cx="3874046" cy="3185720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2147483647 w 809"/>
                <a:gd name="T1" fmla="*/ 2147483647 h 670"/>
                <a:gd name="T2" fmla="*/ 2147483647 w 809"/>
                <a:gd name="T3" fmla="*/ 2147483647 h 670"/>
                <a:gd name="T4" fmla="*/ 706053692 w 809"/>
                <a:gd name="T5" fmla="*/ 2147483647 h 670"/>
                <a:gd name="T6" fmla="*/ 2147483647 w 809"/>
                <a:gd name="T7" fmla="*/ 0 h 670"/>
                <a:gd name="T8" fmla="*/ 2147483647 w 809"/>
                <a:gd name="T9" fmla="*/ 2147483647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644" dirty="0">
                <a:latin typeface="Lato Light"/>
              </a:endParaRPr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6876533" y="4595772"/>
              <a:ext cx="2220080" cy="1862798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147483647 w 284"/>
                <a:gd name="T1" fmla="*/ 1640787129 h 233"/>
                <a:gd name="T2" fmla="*/ 1556731602 w 284"/>
                <a:gd name="T3" fmla="*/ 2147483647 h 233"/>
                <a:gd name="T4" fmla="*/ 240586682 w 284"/>
                <a:gd name="T5" fmla="*/ 1640787129 h 233"/>
                <a:gd name="T6" fmla="*/ 2147483647 w 284"/>
                <a:gd name="T7" fmla="*/ 0 h 233"/>
                <a:gd name="T8" fmla="*/ 2147483647 w 284"/>
                <a:gd name="T9" fmla="*/ 1640787129 h 2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644" dirty="0">
                <a:latin typeface="Lato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2457" y="1066221"/>
            <a:ext cx="2532524" cy="2579742"/>
            <a:chOff x="6076950" y="2566001"/>
            <a:chExt cx="3076576" cy="3133124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8129589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7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8" name="Freeform 26"/>
            <p:cNvSpPr>
              <a:spLocks/>
            </p:cNvSpPr>
            <p:nvPr/>
          </p:nvSpPr>
          <p:spPr bwMode="auto">
            <a:xfrm>
              <a:off x="6291263" y="3296039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>
              <a:off x="6692301" y="2566001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20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6416369" y="3118544"/>
            <a:ext cx="5222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native-app like experience</a:t>
            </a:r>
          </a:p>
        </p:txBody>
      </p:sp>
    </p:spTree>
    <p:extLst>
      <p:ext uri="{BB962C8B-B14F-4D97-AF65-F5344CB8AC3E}">
        <p14:creationId xmlns:p14="http://schemas.microsoft.com/office/powerpoint/2010/main" val="13907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432522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CONCEPTS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305439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CORE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95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5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Jetfabrik - Coloured 9 - Light">
      <a:dk1>
        <a:srgbClr val="2F2F2F"/>
      </a:dk1>
      <a:lt1>
        <a:sysClr val="window" lastClr="FFFFFF"/>
      </a:lt1>
      <a:dk2>
        <a:srgbClr val="2F2F2F"/>
      </a:dk2>
      <a:lt2>
        <a:srgbClr val="FFFFFF"/>
      </a:lt2>
      <a:accent1>
        <a:srgbClr val="557818"/>
      </a:accent1>
      <a:accent2>
        <a:srgbClr val="225E8C"/>
      </a:accent2>
      <a:accent3>
        <a:srgbClr val="DF5419"/>
      </a:accent3>
      <a:accent4>
        <a:srgbClr val="B60919"/>
      </a:accent4>
      <a:accent5>
        <a:srgbClr val="681F52"/>
      </a:accent5>
      <a:accent6>
        <a:srgbClr val="2F2F2F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3150</TotalTime>
  <Words>1190</Words>
  <Application>Microsoft Macintosh PowerPoint</Application>
  <PresentationFormat>Widescreen</PresentationFormat>
  <Paragraphs>317</Paragraphs>
  <Slides>55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Lato Regular</vt:lpstr>
      <vt:lpstr>Mangal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506</cp:revision>
  <dcterms:created xsi:type="dcterms:W3CDTF">2018-01-23T17:18:06Z</dcterms:created>
  <dcterms:modified xsi:type="dcterms:W3CDTF">2018-03-03T10:26:08Z</dcterms:modified>
</cp:coreProperties>
</file>